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sldIdLst>
    <p:sldId id="256" r:id="rId2"/>
    <p:sldId id="257" r:id="rId3"/>
    <p:sldId id="260" r:id="rId4"/>
    <p:sldId id="261" r:id="rId5"/>
    <p:sldId id="258" r:id="rId6"/>
    <p:sldId id="259" r:id="rId7"/>
    <p:sldId id="381" r:id="rId8"/>
    <p:sldId id="384" r:id="rId9"/>
    <p:sldId id="375" r:id="rId10"/>
    <p:sldId id="377" r:id="rId11"/>
    <p:sldId id="262" r:id="rId12"/>
    <p:sldId id="268" r:id="rId13"/>
    <p:sldId id="266" r:id="rId14"/>
    <p:sldId id="263" r:id="rId15"/>
    <p:sldId id="264" r:id="rId16"/>
    <p:sldId id="265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9" r:id="rId35"/>
    <p:sldId id="288" r:id="rId36"/>
    <p:sldId id="290" r:id="rId37"/>
    <p:sldId id="291" r:id="rId38"/>
    <p:sldId id="292" r:id="rId39"/>
    <p:sldId id="303" r:id="rId40"/>
    <p:sldId id="293" r:id="rId41"/>
    <p:sldId id="294" r:id="rId42"/>
    <p:sldId id="304" r:id="rId43"/>
    <p:sldId id="382" r:id="rId44"/>
    <p:sldId id="306" r:id="rId45"/>
    <p:sldId id="376" r:id="rId46"/>
    <p:sldId id="307" r:id="rId47"/>
    <p:sldId id="295" r:id="rId48"/>
    <p:sldId id="296" r:id="rId49"/>
    <p:sldId id="297" r:id="rId50"/>
    <p:sldId id="298" r:id="rId51"/>
    <p:sldId id="374" r:id="rId52"/>
    <p:sldId id="299" r:id="rId53"/>
    <p:sldId id="300" r:id="rId54"/>
    <p:sldId id="301" r:id="rId55"/>
    <p:sldId id="308" r:id="rId56"/>
    <p:sldId id="309" r:id="rId57"/>
    <p:sldId id="310" r:id="rId58"/>
    <p:sldId id="311" r:id="rId59"/>
    <p:sldId id="312" r:id="rId60"/>
    <p:sldId id="314" r:id="rId61"/>
    <p:sldId id="315" r:id="rId62"/>
    <p:sldId id="316" r:id="rId63"/>
    <p:sldId id="317" r:id="rId64"/>
    <p:sldId id="318" r:id="rId65"/>
    <p:sldId id="320" r:id="rId66"/>
    <p:sldId id="327" r:id="rId67"/>
    <p:sldId id="328" r:id="rId68"/>
    <p:sldId id="329" r:id="rId69"/>
    <p:sldId id="330" r:id="rId70"/>
    <p:sldId id="337" r:id="rId71"/>
    <p:sldId id="338" r:id="rId72"/>
    <p:sldId id="339" r:id="rId73"/>
    <p:sldId id="332" r:id="rId74"/>
    <p:sldId id="336" r:id="rId75"/>
    <p:sldId id="340" r:id="rId76"/>
    <p:sldId id="335" r:id="rId77"/>
    <p:sldId id="322" r:id="rId78"/>
    <p:sldId id="323" r:id="rId79"/>
    <p:sldId id="383" r:id="rId80"/>
    <p:sldId id="324" r:id="rId81"/>
    <p:sldId id="325" r:id="rId82"/>
    <p:sldId id="378" r:id="rId83"/>
    <p:sldId id="379" r:id="rId84"/>
    <p:sldId id="326" r:id="rId85"/>
    <p:sldId id="341" r:id="rId86"/>
    <p:sldId id="380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2" r:id="rId97"/>
    <p:sldId id="351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86" r:id="rId118"/>
    <p:sldId id="387" r:id="rId119"/>
    <p:sldId id="373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B24927-A502-4689-8FBD-B16DA5424BC3}">
          <p14:sldIdLst>
            <p14:sldId id="256"/>
            <p14:sldId id="257"/>
            <p14:sldId id="260"/>
            <p14:sldId id="261"/>
            <p14:sldId id="258"/>
            <p14:sldId id="259"/>
            <p14:sldId id="381"/>
            <p14:sldId id="384"/>
            <p14:sldId id="375"/>
            <p14:sldId id="377"/>
            <p14:sldId id="262"/>
            <p14:sldId id="268"/>
            <p14:sldId id="266"/>
            <p14:sldId id="263"/>
            <p14:sldId id="264"/>
            <p14:sldId id="265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  <p14:sldId id="289"/>
            <p14:sldId id="288"/>
            <p14:sldId id="290"/>
            <p14:sldId id="291"/>
            <p14:sldId id="292"/>
            <p14:sldId id="303"/>
            <p14:sldId id="293"/>
            <p14:sldId id="294"/>
            <p14:sldId id="304"/>
            <p14:sldId id="382"/>
            <p14:sldId id="306"/>
            <p14:sldId id="376"/>
            <p14:sldId id="307"/>
            <p14:sldId id="295"/>
            <p14:sldId id="296"/>
            <p14:sldId id="297"/>
            <p14:sldId id="298"/>
            <p14:sldId id="374"/>
            <p14:sldId id="299"/>
            <p14:sldId id="300"/>
            <p14:sldId id="301"/>
            <p14:sldId id="308"/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  <p14:sldId id="320"/>
            <p14:sldId id="327"/>
            <p14:sldId id="328"/>
          </p14:sldIdLst>
        </p14:section>
        <p14:section name="Untitled Section" id="{F3704324-6FC5-42D8-BB7E-05C52727BC70}">
          <p14:sldIdLst>
            <p14:sldId id="329"/>
            <p14:sldId id="330"/>
            <p14:sldId id="337"/>
            <p14:sldId id="338"/>
            <p14:sldId id="339"/>
            <p14:sldId id="332"/>
            <p14:sldId id="336"/>
            <p14:sldId id="340"/>
            <p14:sldId id="335"/>
            <p14:sldId id="322"/>
            <p14:sldId id="323"/>
            <p14:sldId id="383"/>
            <p14:sldId id="324"/>
            <p14:sldId id="325"/>
            <p14:sldId id="378"/>
            <p14:sldId id="379"/>
            <p14:sldId id="326"/>
            <p14:sldId id="341"/>
            <p14:sldId id="38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86"/>
            <p14:sldId id="387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67" y="25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1D8FB-2DCB-4AAB-92AD-49886B2FAB65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5DFBF-0EA6-4393-B32D-CECD927A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23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The  basic  rate  of</a:t>
            </a:r>
          </a:p>
          <a:p>
            <a:r>
              <a:rPr lang="en-US" dirty="0" smtClean="0"/>
              <a:t>Corporate Tax in India at 30% is higher than the rates prevalent in the other</a:t>
            </a:r>
          </a:p>
          <a:p>
            <a:r>
              <a:rPr lang="en-US" dirty="0" smtClean="0"/>
              <a:t>major Asian economies, making our domestic industry uncompetitive.  Moreover,</a:t>
            </a:r>
          </a:p>
          <a:p>
            <a:r>
              <a:rPr lang="en-US" smtClean="0"/>
              <a:t>the effective collection of Corporate Tax is about 23%.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5DFBF-0EA6-4393-B32D-CECD927A6F1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4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Revenue</a:t>
            </a:r>
            <a:r>
              <a:rPr lang="en-US" baseline="0" dirty="0" smtClean="0"/>
              <a:t> shortfall: R&lt;E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0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Revenue</a:t>
            </a:r>
            <a:r>
              <a:rPr lang="en-US" baseline="0" dirty="0" smtClean="0"/>
              <a:t> shortfall: R&lt;E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9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Ekandar</a:t>
            </a:r>
            <a:r>
              <a:rPr lang="en-US" dirty="0" smtClean="0"/>
              <a:t> </a:t>
            </a:r>
            <a:r>
              <a:rPr lang="en-US" dirty="0" err="1" smtClean="0"/>
              <a:t>mehsul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awak</a:t>
            </a:r>
            <a:endParaRPr lang="en-US" baseline="0" dirty="0" smtClean="0"/>
          </a:p>
          <a:p>
            <a:r>
              <a:rPr lang="en-US" baseline="0" dirty="0" err="1" smtClean="0"/>
              <a:t>Sakal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rajaswa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aay</a:t>
            </a:r>
            <a:endParaRPr lang="en-US" baseline="0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 - NCCD transferred to the National Calamity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Contigency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Fund/National Disaster Response Fund</a:t>
            </a:r>
            <a:r>
              <a:rPr lang="en-US" b="0" dirty="0" smtClean="0"/>
              <a:t>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8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Government  transfer money from consolidated fund to contingency fund?</a:t>
            </a:r>
          </a:p>
          <a:p>
            <a:r>
              <a:rPr lang="en-US" baseline="0" dirty="0" smtClean="0"/>
              <a:t>NCCF not in contingency fund.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50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7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0F360-C941-44AD-805C-9456743984C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26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7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1. Skip                     2. Attempt          3. Mark n Review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9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21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18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8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5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38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0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5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88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33" y="5829344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090552"/>
          </a:xfrm>
          <a:prstGeom prst="flowChartDocumen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Heavy" panose="020B0903020102020204" pitchFamily="34" charset="0"/>
              </a:rPr>
              <a:t>Self Study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4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88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258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87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750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90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2C44E-1B7C-4E56-B74A-D9DFB6D4491E}" type="datetimeFigureOut">
              <a:rPr lang="en-US" smtClean="0"/>
              <a:t>08-Mar-15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7468-972C-4757-A1F0-B938F5AB8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2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jpeg"/><Relationship Id="rId5" Type="http://schemas.openxmlformats.org/officeDocument/2006/relationships/image" Target="../media/image58.gif"/><Relationship Id="rId4" Type="http://schemas.openxmlformats.org/officeDocument/2006/relationships/image" Target="../media/image57.png"/><Relationship Id="rId9" Type="http://schemas.openxmlformats.org/officeDocument/2006/relationships/image" Target="../media/image62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jpg"/><Relationship Id="rId5" Type="http://schemas.openxmlformats.org/officeDocument/2006/relationships/image" Target="../media/image34.jpg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0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5" Type="http://schemas.openxmlformats.org/officeDocument/2006/relationships/image" Target="../media/image34.jpg"/><Relationship Id="rId4" Type="http://schemas.openxmlformats.org/officeDocument/2006/relationships/image" Target="../media/image6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9.gi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g"/><Relationship Id="rId7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29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jpg"/><Relationship Id="rId7" Type="http://schemas.openxmlformats.org/officeDocument/2006/relationships/image" Target="../media/image47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29.jpg"/><Relationship Id="rId4" Type="http://schemas.openxmlformats.org/officeDocument/2006/relationships/image" Target="../media/image45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jpg"/><Relationship Id="rId7" Type="http://schemas.openxmlformats.org/officeDocument/2006/relationships/image" Target="../media/image47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29.jpg"/><Relationship Id="rId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50.jpeg"/><Relationship Id="rId9" Type="http://schemas.openxmlformats.org/officeDocument/2006/relationships/image" Target="../media/image45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jp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45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Fiscal Policy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Budget </a:t>
            </a:r>
            <a:r>
              <a:rPr lang="en-US" dirty="0" smtClean="0">
                <a:solidFill>
                  <a:srgbClr val="FFC000"/>
                </a:solidFill>
              </a:rPr>
              <a:t>minus schemes</a:t>
            </a:r>
            <a:r>
              <a:rPr lang="en-US" dirty="0" smtClean="0"/>
              <a:t>: theory + current</a:t>
            </a:r>
          </a:p>
          <a:p>
            <a:r>
              <a:rPr lang="en-US" dirty="0" smtClean="0"/>
              <a:t>Economic survey </a:t>
            </a:r>
            <a:r>
              <a:rPr lang="en-US" dirty="0" err="1" smtClean="0"/>
              <a:t>ch.</a:t>
            </a:r>
            <a:r>
              <a:rPr lang="en-US" dirty="0" smtClean="0"/>
              <a:t> On Public finance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Finance commission report</a:t>
            </a:r>
          </a:p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Fiscal Policy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Budget </a:t>
            </a:r>
            <a:r>
              <a:rPr lang="en-US" dirty="0" smtClean="0">
                <a:solidFill>
                  <a:srgbClr val="FFC000"/>
                </a:solidFill>
              </a:rPr>
              <a:t>minus schemes</a:t>
            </a:r>
            <a:r>
              <a:rPr lang="en-US" dirty="0" smtClean="0"/>
              <a:t>: theory + current</a:t>
            </a:r>
          </a:p>
          <a:p>
            <a:r>
              <a:rPr lang="en-US" dirty="0" smtClean="0"/>
              <a:t>Economic survey </a:t>
            </a:r>
            <a:r>
              <a:rPr lang="en-US" dirty="0" err="1" smtClean="0"/>
              <a:t>ch.</a:t>
            </a:r>
            <a:r>
              <a:rPr lang="en-US" dirty="0" smtClean="0"/>
              <a:t> on Public finance (V2c2, v1c2, v1c10)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Finance commission report</a:t>
            </a:r>
          </a:p>
          <a:p>
            <a:r>
              <a:rPr lang="en-US" dirty="0" smtClean="0"/>
              <a:t>GST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 Tax Revenue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1179777"/>
            <a:ext cx="300119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Grants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3232" y="1179776"/>
            <a:ext cx="358749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Service Income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385" y="2000733"/>
            <a:ext cx="1859415" cy="2416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32" y="1991259"/>
            <a:ext cx="1243584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32" y="3861138"/>
            <a:ext cx="3871295" cy="2248095"/>
          </a:xfrm>
          <a:prstGeom prst="rect">
            <a:avLst/>
          </a:prstGeom>
        </p:spPr>
      </p:pic>
      <p:pic>
        <p:nvPicPr>
          <p:cNvPr id="2050" name="Picture 2" descr="http://www.csir.co.za/Built_environment/santechcentre/images/csir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799" y="2129371"/>
            <a:ext cx="1809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4.firstpost.in/wp-content/uploads/2014/06/Modi_Lyonchhen380PI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45" y="4222908"/>
            <a:ext cx="2515099" cy="1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6" y="2670513"/>
            <a:ext cx="2028825" cy="1190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13" y="3863183"/>
            <a:ext cx="2139095" cy="2246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22492" y="5299291"/>
            <a:ext cx="3001194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UT w/o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Legislature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4166" y="3051398"/>
            <a:ext cx="2028825" cy="110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875351"/>
            <a:ext cx="300119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Investment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Interest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Dividend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3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Non-Tax Revenue Decreasing order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1" y="924630"/>
            <a:ext cx="10290055" cy="365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1638"/>
            <a:ext cx="10566400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844039">
            <a:off x="6298311" y="3129640"/>
            <a:ext cx="3675888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Heavy" panose="020B0903020102020204" pitchFamily="34" charset="0"/>
              </a:rPr>
              <a:t>Next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RE-2014: Revenue </a:t>
            </a:r>
            <a:r>
              <a:rPr lang="en-US" dirty="0"/>
              <a:t>Expenditure (</a:t>
            </a:r>
            <a:r>
              <a:rPr lang="gu-IN" dirty="0"/>
              <a:t>મહેસુલ ખર્ચ)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8" y="876217"/>
            <a:ext cx="3093720" cy="2320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517" y="1854593"/>
            <a:ext cx="1684166" cy="2088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73" y="3094289"/>
            <a:ext cx="3162309" cy="2087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264" y="3542604"/>
            <a:ext cx="1849612" cy="238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923" y="2348598"/>
            <a:ext cx="2650603" cy="191726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657600" y="1005840"/>
            <a:ext cx="8321040" cy="2496312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4419600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27264" y="5735243"/>
            <a:ext cx="184961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Grants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42388" y="6198221"/>
            <a:ext cx="184961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Police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0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BE-2015: Revenue </a:t>
            </a:r>
            <a:r>
              <a:rPr lang="en-US" dirty="0"/>
              <a:t>Expenditure (</a:t>
            </a:r>
            <a:r>
              <a:rPr lang="gu-IN" dirty="0"/>
              <a:t>મહેસુલ ખર્ચ)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8" y="876217"/>
            <a:ext cx="3093720" cy="2320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517" y="1854593"/>
            <a:ext cx="1684166" cy="2088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159" y="3960052"/>
            <a:ext cx="3162309" cy="2087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923" y="2348598"/>
            <a:ext cx="2650603" cy="191726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657600" y="1005840"/>
            <a:ext cx="8321040" cy="2496312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4419600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42388" y="6198221"/>
            <a:ext cx="184961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Police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04353" y="2749133"/>
            <a:ext cx="2247543" cy="3142643"/>
            <a:chOff x="6604353" y="2749133"/>
            <a:chExt cx="2247543" cy="31426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353" y="2749133"/>
              <a:ext cx="2247543" cy="28975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766091" y="5245445"/>
              <a:ext cx="1849612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Grants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6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Revenue Expenditure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41" y="795523"/>
            <a:ext cx="8781281" cy="43158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844039">
            <a:off x="3544131" y="2171274"/>
            <a:ext cx="2522184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Heavy" panose="020B0903020102020204" pitchFamily="34" charset="0"/>
              </a:rPr>
              <a:t>Internal?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0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RE-2014 and BE-2015: Subsidies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17" y="3476891"/>
            <a:ext cx="2413682" cy="2992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" y="869442"/>
            <a:ext cx="28575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15" y="1814898"/>
            <a:ext cx="2619375" cy="2752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5817" y="982045"/>
            <a:ext cx="4551962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Decreasing</a:t>
            </a:r>
          </a:p>
          <a:p>
            <a:pPr marL="742950" indent="-742950">
              <a:buAutoNum type="arabicPeriod"/>
            </a:pPr>
            <a:r>
              <a:rPr lang="en-US" sz="3600" dirty="0" err="1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Desi</a:t>
            </a:r>
            <a:r>
              <a:rPr lang="en-US" sz="36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 Urea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Decontrolled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Imported Urea</a:t>
            </a:r>
            <a:endParaRPr lang="en-US" sz="36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7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74" y="916524"/>
            <a:ext cx="9826483" cy="4653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Highest decline: petroleum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98655" y="2661468"/>
            <a:ext cx="2522184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Heavy" panose="020B0903020102020204" pitchFamily="34" charset="0"/>
              </a:rPr>
              <a:t>decline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37" y="5570508"/>
            <a:ext cx="861630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JAM trinity: in HRD, Agro lecture</a:t>
            </a:r>
            <a:endParaRPr lang="en-US" sz="36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1845" y="5736741"/>
            <a:ext cx="861630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Food 1.25 lakh| Total 2.5 lakh</a:t>
            </a:r>
            <a:endParaRPr lang="en-US" sz="36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13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25665" cy="6855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050551">
            <a:off x="6021195" y="214733"/>
            <a:ext cx="2119550" cy="1282459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Heavy" panose="020B0903020102020204" pitchFamily="34" charset="0"/>
              </a:rPr>
              <a:t>here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5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Interest, subsidies, grants, pension, defense</a:t>
            </a:r>
          </a:p>
          <a:p>
            <a:r>
              <a:rPr lang="en-US" dirty="0" smtClean="0"/>
              <a:t>General election: &gt;1500 Crores</a:t>
            </a:r>
            <a:endParaRPr lang="gu-IN" dirty="0" smtClean="0"/>
          </a:p>
          <a:p>
            <a:r>
              <a:rPr lang="gu-IN" dirty="0" smtClean="0"/>
              <a:t>Postal deficit</a:t>
            </a:r>
            <a:r>
              <a:rPr lang="en-US" dirty="0" smtClean="0"/>
              <a:t>: &gt;6500 crores</a:t>
            </a:r>
            <a:endParaRPr lang="gu-IN" dirty="0" smtClean="0"/>
          </a:p>
          <a:p>
            <a:r>
              <a:rPr lang="en-US" dirty="0"/>
              <a:t>T</a:t>
            </a:r>
            <a:r>
              <a:rPr lang="gu-IN" dirty="0"/>
              <a:t>hree organs, MEA, T</a:t>
            </a:r>
            <a:r>
              <a:rPr lang="en-US" dirty="0"/>
              <a:t>a</a:t>
            </a:r>
            <a:r>
              <a:rPr lang="gu-IN" dirty="0"/>
              <a:t>x collection</a:t>
            </a:r>
          </a:p>
          <a:p>
            <a:r>
              <a:rPr lang="gu-IN" dirty="0"/>
              <a:t>Social services: </a:t>
            </a:r>
            <a:r>
              <a:rPr lang="gu-IN" dirty="0" smtClean="0"/>
              <a:t>Health</a:t>
            </a:r>
            <a:r>
              <a:rPr lang="en-US" dirty="0" smtClean="0"/>
              <a:t>,</a:t>
            </a:r>
            <a:r>
              <a:rPr lang="gu-IN" dirty="0" smtClean="0"/>
              <a:t> edu</a:t>
            </a:r>
            <a:r>
              <a:rPr lang="en-US" dirty="0" smtClean="0"/>
              <a:t>,</a:t>
            </a:r>
            <a:r>
              <a:rPr lang="gu-IN" dirty="0" smtClean="0"/>
              <a:t> </a:t>
            </a:r>
            <a:r>
              <a:rPr lang="gu-IN" dirty="0"/>
              <a:t>broadcast</a:t>
            </a:r>
          </a:p>
          <a:p>
            <a:r>
              <a:rPr lang="gu-IN" dirty="0"/>
              <a:t>Eco. </a:t>
            </a:r>
            <a:r>
              <a:rPr lang="en-US" dirty="0"/>
              <a:t>S</a:t>
            </a:r>
            <a:r>
              <a:rPr lang="gu-IN" dirty="0"/>
              <a:t>ervice: agriculture, </a:t>
            </a:r>
            <a:r>
              <a:rPr lang="gu-IN" dirty="0" smtClean="0"/>
              <a:t>power</a:t>
            </a:r>
            <a:r>
              <a:rPr lang="en-US" dirty="0" smtClean="0"/>
              <a:t>, postal, railways</a:t>
            </a:r>
            <a:endParaRPr lang="en-US" dirty="0"/>
          </a:p>
          <a:p>
            <a:r>
              <a:rPr lang="gu-IN" dirty="0" smtClean="0"/>
              <a:t>UT with out Legislature</a:t>
            </a:r>
          </a:p>
          <a:p>
            <a:endParaRPr lang="gu-IN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gu-IN" dirty="0" smtClean="0"/>
              <a:t>Revenue Expenditure મહેસુલ ખર્ચ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1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Parliament: budget making</a:t>
            </a:r>
          </a:p>
          <a:p>
            <a:r>
              <a:rPr lang="en-US" dirty="0" smtClean="0"/>
              <a:t>Union vs State list (Taxation)</a:t>
            </a:r>
          </a:p>
          <a:p>
            <a:r>
              <a:rPr lang="en-US" dirty="0" smtClean="0"/>
              <a:t>Centre-State financial relations</a:t>
            </a:r>
          </a:p>
          <a:p>
            <a:r>
              <a:rPr lang="en-US" dirty="0" smtClean="0"/>
              <a:t>CAG, Finance Commission</a:t>
            </a:r>
          </a:p>
          <a:p>
            <a:r>
              <a:rPr lang="en-US" dirty="0" smtClean="0"/>
              <a:t>PRI: State finance commission</a:t>
            </a:r>
          </a:p>
          <a:p>
            <a:r>
              <a:rPr lang="en-US" dirty="0" smtClean="0"/>
              <a:t>….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br>
              <a:rPr lang="en-US" dirty="0" smtClean="0"/>
            </a:br>
            <a:r>
              <a:rPr lang="en-US" dirty="0" smtClean="0"/>
              <a:t>self-study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413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92006">
            <a:off x="7943520" y="1010993"/>
            <a:ext cx="2119550" cy="1282459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Heavy" panose="020B0903020102020204" pitchFamily="34" charset="0"/>
              </a:rPr>
              <a:t>here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Debt (MORE)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Loans</a:t>
            </a:r>
          </a:p>
          <a:p>
            <a:pPr lvl="1"/>
            <a:r>
              <a:rPr lang="en-US" dirty="0" smtClean="0"/>
              <a:t>Long vs Short</a:t>
            </a:r>
          </a:p>
          <a:p>
            <a:pPr lvl="1"/>
            <a:r>
              <a:rPr lang="en-US" dirty="0" smtClean="0"/>
              <a:t>Internal vs Ext.</a:t>
            </a:r>
          </a:p>
          <a:p>
            <a:r>
              <a:rPr lang="en-US" dirty="0" smtClean="0"/>
              <a:t>Provident </a:t>
            </a:r>
            <a:r>
              <a:rPr lang="en-US" dirty="0"/>
              <a:t>Fund</a:t>
            </a:r>
          </a:p>
          <a:p>
            <a:r>
              <a:rPr lang="en-US" dirty="0" smtClean="0"/>
              <a:t>Small savings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Disinvestment</a:t>
            </a:r>
            <a:endParaRPr lang="en-US" dirty="0"/>
          </a:p>
          <a:p>
            <a:r>
              <a:rPr lang="en-US" dirty="0" smtClean="0"/>
              <a:t>Loan recovery (Principal)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Non-Debt (LESS)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Capital Receipts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0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398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9775937">
            <a:off x="9402121" y="1121053"/>
            <a:ext cx="1206299" cy="620173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36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 (LESS)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Central Plan ▲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State plan ▼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 smtClean="0"/>
              <a:t>UT </a:t>
            </a:r>
            <a:r>
              <a:rPr lang="en-US" sz="4800" dirty="0"/>
              <a:t>plan ▲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Defense (95k)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Loans to PSU (11k)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Loans to Foreign (150)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Loans to State/UT (80)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mtClean="0"/>
              <a:t>Non-plan (MORE)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Capital Expenditure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988" y="1008063"/>
            <a:ext cx="8297862" cy="427513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12713"/>
            <a:ext cx="10515600" cy="7016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Where is plan/non plan/subsidies?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3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24" y="533149"/>
            <a:ext cx="7064352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2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09" y="143037"/>
            <a:ext cx="10592636" cy="6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3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483276"/>
            <a:ext cx="11332464" cy="5522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480" y="5528090"/>
            <a:ext cx="5702808" cy="99012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Current Account DEFICIT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05" y="1061122"/>
            <a:ext cx="3507763" cy="1094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632" y="5510531"/>
            <a:ext cx="5702808" cy="990124"/>
          </a:xfrm>
          <a:prstGeom prst="upArrowCallou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Capital Account SURPLUS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3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it valid?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Art.112: </a:t>
            </a:r>
            <a:r>
              <a:rPr lang="en-US" dirty="0"/>
              <a:t>Budget (AFS) shall </a:t>
            </a:r>
            <a:r>
              <a:rPr lang="en-US" dirty="0">
                <a:solidFill>
                  <a:srgbClr val="FFC000"/>
                </a:solidFill>
              </a:rPr>
              <a:t>distinguish Expenditure on revenue part</a:t>
            </a:r>
            <a:r>
              <a:rPr lang="en-US" dirty="0"/>
              <a:t>, from other Expenditures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96013" y="1597272"/>
            <a:ext cx="5157787" cy="422860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9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3 documents?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75" y="462912"/>
            <a:ext cx="8558173" cy="51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Incoming</a:t>
            </a:r>
            <a:br>
              <a:rPr lang="en-US" dirty="0" smtClean="0"/>
            </a:br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68" y="154322"/>
            <a:ext cx="7938796" cy="663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Revenue collected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All the loans raised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Interest/principle </a:t>
            </a:r>
            <a:r>
              <a:rPr lang="en-US" dirty="0" smtClean="0"/>
              <a:t>received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Need </a:t>
            </a:r>
            <a:r>
              <a:rPr lang="en-US" sz="3600" dirty="0">
                <a:solidFill>
                  <a:srgbClr val="FF0000"/>
                </a:solidFill>
              </a:rPr>
              <a:t>approval of legislature? YES. 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Consolidated</a:t>
            </a:r>
            <a:br>
              <a:rPr lang="en-US" dirty="0" smtClean="0"/>
            </a:br>
            <a:r>
              <a:rPr lang="en-US" dirty="0" smtClean="0"/>
              <a:t>fund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Art. 266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National Investment fund (05)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NCCF=&gt;merged with NDRF</a:t>
            </a:r>
            <a:endParaRPr lang="en-US" dirty="0"/>
          </a:p>
          <a:p>
            <a:pPr marL="285750" indent="-285750"/>
            <a:r>
              <a:rPr lang="en-US" dirty="0"/>
              <a:t>National small savings fund, </a:t>
            </a:r>
          </a:p>
          <a:p>
            <a:pPr marL="285750" indent="-285750"/>
            <a:r>
              <a:rPr lang="en-US" dirty="0" err="1"/>
              <a:t>Prarambhik</a:t>
            </a:r>
            <a:r>
              <a:rPr lang="en-US" dirty="0"/>
              <a:t> </a:t>
            </a:r>
            <a:r>
              <a:rPr lang="en-US" dirty="0" err="1"/>
              <a:t>Shiksha</a:t>
            </a:r>
            <a:r>
              <a:rPr lang="en-US" dirty="0"/>
              <a:t> </a:t>
            </a:r>
            <a:r>
              <a:rPr lang="en-US" dirty="0" err="1"/>
              <a:t>Kosh</a:t>
            </a:r>
            <a:endParaRPr lang="en-US" dirty="0"/>
          </a:p>
          <a:p>
            <a:pPr marL="285750" indent="-285750"/>
            <a:r>
              <a:rPr lang="en-US" dirty="0"/>
              <a:t>MNREGA fund</a:t>
            </a:r>
          </a:p>
          <a:p>
            <a:pPr marL="285750" indent="-285750"/>
            <a:r>
              <a:rPr lang="en-US" dirty="0"/>
              <a:t>State provident fund, Postal insurance, Money orders </a:t>
            </a:r>
            <a:r>
              <a:rPr lang="en-US" dirty="0" smtClean="0"/>
              <a:t>etc…</a:t>
            </a:r>
          </a:p>
          <a:p>
            <a:pPr marL="285750" indent="-285750"/>
            <a:r>
              <a:rPr lang="en-US" dirty="0" smtClean="0">
                <a:solidFill>
                  <a:srgbClr val="FF0000"/>
                </a:solidFill>
              </a:rPr>
              <a:t>Need </a:t>
            </a:r>
            <a:r>
              <a:rPr lang="en-US" dirty="0">
                <a:solidFill>
                  <a:srgbClr val="FF0000"/>
                </a:solidFill>
              </a:rPr>
              <a:t>parliament approval?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</a:t>
            </a:r>
            <a:br>
              <a:rPr lang="en-US" dirty="0" smtClean="0"/>
            </a:b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Art. 266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For unforeseen events</a:t>
            </a:r>
          </a:p>
          <a:p>
            <a:pPr marL="285750" indent="-285750"/>
            <a:r>
              <a:rPr lang="en-US" dirty="0"/>
              <a:t>Under President (operate by </a:t>
            </a:r>
            <a:r>
              <a:rPr lang="en-US" dirty="0" err="1"/>
              <a:t>Fin.Secy</a:t>
            </a:r>
            <a:r>
              <a:rPr lang="en-US" dirty="0" smtClean="0"/>
              <a:t>.)</a:t>
            </a:r>
          </a:p>
          <a:p>
            <a:pPr marL="285750" indent="-285750"/>
            <a:r>
              <a:rPr lang="en-US" dirty="0" smtClean="0"/>
              <a:t>Rs. 500 crores (India 2011)</a:t>
            </a:r>
            <a:endParaRPr lang="en-US" dirty="0"/>
          </a:p>
          <a:p>
            <a:pPr marL="285750" indent="-285750"/>
            <a:r>
              <a:rPr lang="en-US" dirty="0">
                <a:solidFill>
                  <a:srgbClr val="FF0000"/>
                </a:solidFill>
              </a:rPr>
              <a:t>Need parliament approval?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Contingency</a:t>
            </a:r>
            <a:br>
              <a:rPr lang="en-US" dirty="0" smtClean="0"/>
            </a:br>
            <a:r>
              <a:rPr lang="en-US" dirty="0" smtClean="0"/>
              <a:t>Fund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Art.267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6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CFI: No spending without parliament approval.</a:t>
            </a:r>
          </a:p>
          <a:p>
            <a:r>
              <a:rPr lang="en-US" dirty="0" smtClean="0"/>
              <a:t>Budget introduced in Feb but passed in April.</a:t>
            </a:r>
          </a:p>
          <a:p>
            <a:r>
              <a:rPr lang="en-US" dirty="0" smtClean="0"/>
              <a:t>SO…..???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 on Account</a:t>
            </a:r>
            <a:br>
              <a:rPr lang="en-US" dirty="0" smtClean="0"/>
            </a:br>
            <a:r>
              <a:rPr lang="en-US" dirty="0" smtClean="0"/>
              <a:t>Interim Budget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0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Vote on Account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Every year</a:t>
            </a:r>
          </a:p>
          <a:p>
            <a:r>
              <a:rPr lang="en-US" sz="4400" dirty="0" smtClean="0"/>
              <a:t>Cash problem between Feb to April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Election year / extreme situation</a:t>
            </a:r>
          </a:p>
          <a:p>
            <a:r>
              <a:rPr lang="en-US" sz="4400" dirty="0" smtClean="0"/>
              <a:t>Not moral for outgoing Government to make drastic changes</a:t>
            </a:r>
            <a:endParaRPr lang="en-US" sz="4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Interim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Vote on Account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Only Expenditure permission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AFS</a:t>
            </a:r>
          </a:p>
          <a:p>
            <a:r>
              <a:rPr lang="en-US" sz="4400" dirty="0" smtClean="0"/>
              <a:t>Finance Bill (tax)</a:t>
            </a:r>
          </a:p>
          <a:p>
            <a:r>
              <a:rPr lang="en-US" sz="4400" dirty="0" err="1" smtClean="0"/>
              <a:t>Appro</a:t>
            </a:r>
            <a:r>
              <a:rPr lang="en-US" sz="4400" dirty="0" smtClean="0"/>
              <a:t>. Bill (CFI)</a:t>
            </a:r>
          </a:p>
          <a:p>
            <a:r>
              <a:rPr lang="en-US" sz="4400" dirty="0" smtClean="0"/>
              <a:t>Vote on Account</a:t>
            </a:r>
            <a:endParaRPr lang="en-US" sz="4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Interim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6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1733" y="278441"/>
            <a:ext cx="8498331" cy="5889096"/>
          </a:xfrm>
        </p:spPr>
        <p:txBody>
          <a:bodyPr/>
          <a:lstStyle/>
          <a:p>
            <a:r>
              <a:rPr lang="en-US" dirty="0" smtClean="0"/>
              <a:t>(General) Budget: Department of Economic Affairs (MCQ-2010)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prepares Budget?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858629" y="4079684"/>
            <a:ext cx="6045807" cy="19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Vote on Account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Valid 2-4 months, till appropriation bill passed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Valid for Entire year</a:t>
            </a:r>
          </a:p>
          <a:p>
            <a:r>
              <a:rPr lang="en-US" sz="4400" dirty="0" smtClean="0"/>
              <a:t>1</a:t>
            </a:r>
            <a:r>
              <a:rPr lang="en-US" sz="4400" baseline="30000" dirty="0" smtClean="0"/>
              <a:t>st</a:t>
            </a:r>
            <a:r>
              <a:rPr lang="en-US" sz="4400" dirty="0" smtClean="0"/>
              <a:t> April – 31</a:t>
            </a:r>
            <a:r>
              <a:rPr lang="en-US" sz="4400" baseline="30000" dirty="0" smtClean="0"/>
              <a:t>st</a:t>
            </a:r>
            <a:r>
              <a:rPr lang="en-US" sz="4400" dirty="0" smtClean="0"/>
              <a:t> March</a:t>
            </a:r>
          </a:p>
          <a:p>
            <a:r>
              <a:rPr lang="en-US" sz="4400" dirty="0" smtClean="0"/>
              <a:t>But new Government can change.</a:t>
            </a:r>
          </a:p>
          <a:p>
            <a:r>
              <a:rPr lang="en-US" sz="4400" dirty="0" smtClean="0"/>
              <a:t>Feb 14: Interim (PC)</a:t>
            </a:r>
          </a:p>
          <a:p>
            <a:r>
              <a:rPr lang="en-US" sz="4400" dirty="0" smtClean="0"/>
              <a:t>July 14: Full (Jaitley)</a:t>
            </a:r>
            <a:endParaRPr lang="en-US" sz="4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Interim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Interim budget in past- 12-18 pages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46472"/>
            <a:ext cx="10279403" cy="36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6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dirty="0" smtClean="0"/>
              <a:t>vote </a:t>
            </a:r>
            <a:r>
              <a:rPr lang="en-US" dirty="0"/>
              <a:t>on account is used by a regular government, </a:t>
            </a:r>
            <a:r>
              <a:rPr lang="en-US" dirty="0" smtClean="0"/>
              <a:t>interim </a:t>
            </a:r>
            <a:r>
              <a:rPr lang="en-US" dirty="0"/>
              <a:t>budget </a:t>
            </a:r>
            <a:r>
              <a:rPr lang="en-US" dirty="0" smtClean="0"/>
              <a:t>used by </a:t>
            </a:r>
            <a:r>
              <a:rPr lang="en-US" dirty="0"/>
              <a:t>a caretaker government.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“vote on account” only deals with the </a:t>
            </a:r>
            <a:r>
              <a:rPr lang="en-US" dirty="0" smtClean="0"/>
              <a:t>expenditure, </a:t>
            </a:r>
            <a:r>
              <a:rPr lang="en-US" dirty="0"/>
              <a:t>while an “interim budget” includes both expenditure and receipts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Neither A nor B</a:t>
            </a:r>
          </a:p>
          <a:p>
            <a:pPr marL="742950" indent="-742950">
              <a:buFont typeface="+mj-lt"/>
              <a:buAutoNum type="alphaU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 2011: what’s the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Last Government continues </a:t>
            </a:r>
            <a:r>
              <a:rPr lang="en-US" dirty="0"/>
              <a:t>to be in </a:t>
            </a:r>
            <a:r>
              <a:rPr lang="en-US" dirty="0" smtClean="0"/>
              <a:t>office, till new PM/CM arrives</a:t>
            </a:r>
            <a:endParaRPr lang="en-US" dirty="0"/>
          </a:p>
          <a:p>
            <a:r>
              <a:rPr lang="en-US" dirty="0"/>
              <a:t>After term has expired.</a:t>
            </a:r>
          </a:p>
          <a:p>
            <a:r>
              <a:rPr lang="en-US" dirty="0"/>
              <a:t>After PM/CM has </a:t>
            </a:r>
            <a:r>
              <a:rPr lang="en-US" dirty="0" smtClean="0"/>
              <a:t>resigned</a:t>
            </a:r>
            <a:r>
              <a:rPr lang="en-US" dirty="0"/>
              <a:t> </a:t>
            </a:r>
            <a:r>
              <a:rPr lang="en-US" dirty="0" smtClean="0"/>
              <a:t>(AK)</a:t>
            </a:r>
            <a:endParaRPr lang="en-US" dirty="0"/>
          </a:p>
          <a:p>
            <a:r>
              <a:rPr lang="en-US" dirty="0"/>
              <a:t>No-confidence motion </a:t>
            </a:r>
            <a:r>
              <a:rPr lang="en-US" dirty="0" smtClean="0"/>
              <a:t>passed</a:t>
            </a:r>
            <a:endParaRPr lang="en-US" dirty="0"/>
          </a:p>
          <a:p>
            <a:r>
              <a:rPr lang="en-US" dirty="0"/>
              <a:t>Parliament/Assembly dissolved. (then where will you place “interim </a:t>
            </a:r>
            <a:r>
              <a:rPr lang="en-US" dirty="0" smtClean="0"/>
              <a:t>budget”?)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Caretaker</a:t>
            </a:r>
            <a:br>
              <a:rPr lang="en-US" dirty="0" smtClean="0"/>
            </a:br>
            <a:r>
              <a:rPr lang="en-US" dirty="0" smtClean="0"/>
              <a:t>Government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Defintion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93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trike="sngStrike" dirty="0" smtClean="0"/>
              <a:t>vote </a:t>
            </a:r>
            <a:r>
              <a:rPr lang="en-US" strike="sngStrike" dirty="0"/>
              <a:t>on account is used by a regular government, </a:t>
            </a:r>
            <a:r>
              <a:rPr lang="en-US" strike="sngStrike" dirty="0" smtClean="0"/>
              <a:t>interim </a:t>
            </a:r>
            <a:r>
              <a:rPr lang="en-US" strike="sngStrike" dirty="0"/>
              <a:t>budget </a:t>
            </a:r>
            <a:r>
              <a:rPr lang="en-US" strike="sngStrike" dirty="0" smtClean="0"/>
              <a:t>used by </a:t>
            </a:r>
            <a:r>
              <a:rPr lang="en-US" strike="sngStrike" dirty="0"/>
              <a:t>a caretaker government</a:t>
            </a:r>
            <a:r>
              <a:rPr lang="en-US" dirty="0"/>
              <a:t>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“vote on account” only deals with the </a:t>
            </a:r>
            <a:r>
              <a:rPr lang="en-US" dirty="0" smtClean="0"/>
              <a:t>expenditure, </a:t>
            </a:r>
            <a:r>
              <a:rPr lang="en-US" dirty="0"/>
              <a:t>while an “interim budget” includes both expenditure and receipts</a:t>
            </a:r>
          </a:p>
          <a:p>
            <a:pPr marL="742950" indent="-742950">
              <a:buFont typeface="+mj-lt"/>
              <a:buAutoNum type="alphaUcPeriod"/>
            </a:pPr>
            <a:r>
              <a:rPr lang="en-US" strike="sngStrike" dirty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strike="sngStrike" dirty="0"/>
              <a:t>Neither A nor B</a:t>
            </a:r>
          </a:p>
          <a:p>
            <a:pPr marL="742950" indent="-742950">
              <a:buFont typeface="+mj-lt"/>
              <a:buAutoNum type="alphaU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CSAT 2011: what’s the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documents in budget (AFS, Fin, APPRO)</a:t>
            </a:r>
          </a:p>
          <a:p>
            <a:r>
              <a:rPr lang="en-US" dirty="0" smtClean="0"/>
              <a:t>3 Types of “Funds” (CFI, PA, </a:t>
            </a:r>
            <a:r>
              <a:rPr lang="en-US" dirty="0" err="1" smtClean="0"/>
              <a:t>Conting</a:t>
            </a:r>
            <a:r>
              <a:rPr lang="en-US" dirty="0" smtClean="0"/>
              <a:t>.)</a:t>
            </a:r>
          </a:p>
          <a:p>
            <a:r>
              <a:rPr lang="en-US" dirty="0" smtClean="0"/>
              <a:t>Vote on account vs Interim budget</a:t>
            </a:r>
          </a:p>
          <a:p>
            <a:r>
              <a:rPr lang="en-US" dirty="0" smtClean="0"/>
              <a:t>TWO Part of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6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Parts of budget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2070"/>
          <a:stretch/>
        </p:blipFill>
        <p:spPr>
          <a:xfrm>
            <a:off x="838201" y="875803"/>
            <a:ext cx="10074152" cy="16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Parts of budget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3833"/>
          <a:stretch/>
        </p:blipFill>
        <p:spPr>
          <a:xfrm>
            <a:off x="838201" y="875804"/>
            <a:ext cx="10074152" cy="32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7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Parts of budget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006"/>
          <a:stretch/>
        </p:blipFill>
        <p:spPr>
          <a:xfrm>
            <a:off x="838201" y="875803"/>
            <a:ext cx="5741708" cy="58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1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836833"/>
            <a:ext cx="3071813" cy="29131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ctr">
              <a:buNone/>
            </a:pPr>
            <a:r>
              <a:rPr lang="en-US" dirty="0" smtClean="0"/>
              <a:t>Type#1: income / Expenditure</a:t>
            </a:r>
          </a:p>
          <a:p>
            <a:pPr fontAlgn="ctr"/>
            <a:r>
              <a:rPr lang="en-US" dirty="0" smtClean="0"/>
              <a:t>Income </a:t>
            </a:r>
            <a:r>
              <a:rPr lang="en-US" dirty="0"/>
              <a:t>tax </a:t>
            </a:r>
          </a:p>
          <a:p>
            <a:pPr fontAlgn="ctr"/>
            <a:r>
              <a:rPr lang="en-US" dirty="0"/>
              <a:t>Corporate Tax (and MAT)</a:t>
            </a:r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Interest tax (on banks)</a:t>
            </a:r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Hotel </a:t>
            </a:r>
            <a:r>
              <a:rPr lang="en-US" dirty="0">
                <a:solidFill>
                  <a:srgbClr val="FFC000"/>
                </a:solidFill>
              </a:rPr>
              <a:t>receipt </a:t>
            </a:r>
            <a:r>
              <a:rPr lang="en-US" dirty="0" smtClean="0">
                <a:solidFill>
                  <a:srgbClr val="FFC000"/>
                </a:solidFill>
              </a:rPr>
              <a:t>Tax</a:t>
            </a:r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FBT (</a:t>
            </a:r>
            <a:r>
              <a:rPr lang="en-US" dirty="0" err="1">
                <a:solidFill>
                  <a:srgbClr val="FFC000"/>
                </a:solidFill>
              </a:rPr>
              <a:t>Pranab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</a:t>
            </a:r>
            <a:br>
              <a:rPr lang="en-US" dirty="0" smtClean="0"/>
            </a:br>
            <a:r>
              <a:rPr lang="en-US" dirty="0" smtClean="0"/>
              <a:t>Taxes</a:t>
            </a:r>
            <a:br>
              <a:rPr lang="en-US" dirty="0" smtClean="0"/>
            </a:br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1733" y="278441"/>
            <a:ext cx="8498331" cy="588909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Draft: Dept. of Economic Affairs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CSO inputs (Min. of Stat &amp; Prog implementation)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Chief Economic Advisor to FM- Arvind Subramanian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Finance Secretary + </a:t>
            </a:r>
            <a:r>
              <a:rPr lang="en-US" dirty="0" smtClean="0"/>
              <a:t>FM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Theme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b="1" dirty="0"/>
              <a:t>Creating opportunity and reducing </a:t>
            </a:r>
            <a:r>
              <a:rPr lang="en-US" b="1" dirty="0" smtClean="0"/>
              <a:t>vulnerability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prepares Survey?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279" y="5321866"/>
            <a:ext cx="4186721" cy="1536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rgbClr val="00B050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04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tax: indirect Tax on Expenditure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75" b="43423"/>
          <a:stretch/>
        </p:blipFill>
        <p:spPr>
          <a:xfrm>
            <a:off x="4664053" y="3695947"/>
            <a:ext cx="1882653" cy="2337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1" y="3695947"/>
            <a:ext cx="2807956" cy="2337210"/>
          </a:xfrm>
          <a:prstGeom prst="rect">
            <a:avLst/>
          </a:prstGeom>
        </p:spPr>
      </p:pic>
      <p:pic>
        <p:nvPicPr>
          <p:cNvPr id="1026" name="Picture 2" descr="http://www.hfe.co.uk/files/vantage/the_works_diploma_personal_trai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909" y="3373120"/>
            <a:ext cx="3928670" cy="26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039" y="795523"/>
            <a:ext cx="1805539" cy="1964517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7" idx="1"/>
          </p:cNvCxnSpPr>
          <p:nvPr/>
        </p:nvCxnSpPr>
        <p:spPr>
          <a:xfrm flipV="1">
            <a:off x="2726618" y="4864552"/>
            <a:ext cx="1937435" cy="216589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292590" y="4647963"/>
            <a:ext cx="1937435" cy="216589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0099039" y="2524175"/>
            <a:ext cx="1133084" cy="937540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9756213">
            <a:off x="6270426" y="2659102"/>
            <a:ext cx="4064320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Indirect Tax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9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Fringe Benefit tax: Tax on Expenditure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75" b="43423"/>
          <a:stretch/>
        </p:blipFill>
        <p:spPr>
          <a:xfrm>
            <a:off x="3526133" y="2365928"/>
            <a:ext cx="1882653" cy="2337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1" y="3695947"/>
            <a:ext cx="2807956" cy="2337210"/>
          </a:xfrm>
          <a:prstGeom prst="rect">
            <a:avLst/>
          </a:prstGeom>
        </p:spPr>
      </p:pic>
      <p:pic>
        <p:nvPicPr>
          <p:cNvPr id="1026" name="Picture 2" descr="http://www.hfe.co.uk/files/vantage/the_works_diploma_personal_trai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909" y="3373120"/>
            <a:ext cx="3928670" cy="26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02" y="795523"/>
            <a:ext cx="1805539" cy="196451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3"/>
            <a:endCxn id="1026" idx="1"/>
          </p:cNvCxnSpPr>
          <p:nvPr/>
        </p:nvCxnSpPr>
        <p:spPr>
          <a:xfrm flipV="1">
            <a:off x="3163597" y="4703139"/>
            <a:ext cx="4812312" cy="161413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7874585">
            <a:off x="138351" y="2904828"/>
            <a:ext cx="2586424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Direct Tax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57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836833"/>
            <a:ext cx="3071813" cy="29131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ctr">
              <a:buNone/>
            </a:pPr>
            <a:r>
              <a:rPr lang="en-US" dirty="0" smtClean="0">
                <a:solidFill>
                  <a:srgbClr val="FFC000"/>
                </a:solidFill>
              </a:rPr>
              <a:t>Type#1: </a:t>
            </a:r>
            <a:r>
              <a:rPr lang="en-US" dirty="0" smtClean="0"/>
              <a:t>income / Expenditure</a:t>
            </a:r>
          </a:p>
          <a:p>
            <a:pPr fontAlgn="ctr"/>
            <a:r>
              <a:rPr lang="en-US" dirty="0" smtClean="0"/>
              <a:t>Income </a:t>
            </a:r>
            <a:r>
              <a:rPr lang="en-US" dirty="0"/>
              <a:t>tax </a:t>
            </a:r>
          </a:p>
          <a:p>
            <a:pPr fontAlgn="ctr"/>
            <a:r>
              <a:rPr lang="en-US" dirty="0"/>
              <a:t>Corporate Tax (and MAT)</a:t>
            </a:r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Interest tax (on banks)</a:t>
            </a:r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Hotel </a:t>
            </a:r>
            <a:r>
              <a:rPr lang="en-US" dirty="0">
                <a:solidFill>
                  <a:srgbClr val="FFC000"/>
                </a:solidFill>
              </a:rPr>
              <a:t>receipt </a:t>
            </a:r>
            <a:r>
              <a:rPr lang="en-US" dirty="0" smtClean="0">
                <a:solidFill>
                  <a:srgbClr val="FFC000"/>
                </a:solidFill>
              </a:rPr>
              <a:t>Tax</a:t>
            </a:r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FBT (</a:t>
            </a:r>
            <a:r>
              <a:rPr lang="en-US" dirty="0" err="1">
                <a:solidFill>
                  <a:srgbClr val="FFC000"/>
                </a:solidFill>
              </a:rPr>
              <a:t>Pranab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</a:p>
          <a:p>
            <a:pPr fontAlgn="ctr"/>
            <a:r>
              <a:rPr lang="en-US" dirty="0" smtClean="0"/>
              <a:t>Direct taxes levied only on income and property….</a:t>
            </a:r>
            <a:r>
              <a:rPr lang="en-US" dirty="0" smtClean="0">
                <a:solidFill>
                  <a:srgbClr val="FFC000"/>
                </a:solidFill>
              </a:rPr>
              <a:t>WRONG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</a:t>
            </a:r>
            <a:br>
              <a:rPr lang="en-US" dirty="0" smtClean="0"/>
            </a:br>
            <a:r>
              <a:rPr lang="en-US" dirty="0" smtClean="0"/>
              <a:t>Taxes</a:t>
            </a:r>
            <a:br>
              <a:rPr lang="en-US" dirty="0" smtClean="0"/>
            </a:br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3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836833"/>
            <a:ext cx="3071813" cy="29131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dirty="0" smtClean="0">
                <a:solidFill>
                  <a:srgbClr val="FFC000"/>
                </a:solidFill>
              </a:rPr>
              <a:t>Type#2: </a:t>
            </a:r>
            <a:r>
              <a:rPr lang="en-US" dirty="0" smtClean="0"/>
              <a:t>Property, Assets, Capital Transaction</a:t>
            </a:r>
          </a:p>
          <a:p>
            <a:pPr fontAlgn="ctr"/>
            <a:r>
              <a:rPr lang="en-US" dirty="0"/>
              <a:t>Securities transaction Tax (STT)</a:t>
            </a:r>
          </a:p>
          <a:p>
            <a:pPr fontAlgn="ctr"/>
            <a:r>
              <a:rPr lang="en-US" dirty="0" smtClean="0"/>
              <a:t>Capital Gains Tax (profit on asset sale)</a:t>
            </a:r>
            <a:endParaRPr lang="en-US" dirty="0"/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Wealth </a:t>
            </a:r>
            <a:r>
              <a:rPr lang="en-US" dirty="0">
                <a:solidFill>
                  <a:srgbClr val="FFC000"/>
                </a:solidFill>
              </a:rPr>
              <a:t>Tax (Jaitley)</a:t>
            </a:r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Banking </a:t>
            </a:r>
            <a:r>
              <a:rPr lang="en-US" dirty="0">
                <a:solidFill>
                  <a:srgbClr val="FFC000"/>
                </a:solidFill>
              </a:rPr>
              <a:t>cash transaction tax</a:t>
            </a:r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Estate duty (VP singh)</a:t>
            </a:r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Gift tax (</a:t>
            </a:r>
            <a:r>
              <a:rPr lang="en-US" dirty="0" err="1">
                <a:solidFill>
                  <a:srgbClr val="FFC000"/>
                </a:solidFill>
              </a:rPr>
              <a:t>Yashwant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</a:t>
            </a:r>
            <a:br>
              <a:rPr lang="en-US" dirty="0" smtClean="0"/>
            </a:br>
            <a:r>
              <a:rPr lang="en-US" dirty="0" smtClean="0"/>
              <a:t>Taxes</a:t>
            </a:r>
            <a:br>
              <a:rPr lang="en-US" dirty="0" smtClean="0"/>
            </a:br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682" y="2409825"/>
            <a:ext cx="2922098" cy="3767138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C000"/>
                </a:solidFill>
              </a:rPr>
              <a:t>Type#1: </a:t>
            </a:r>
            <a:r>
              <a:rPr lang="en-US" b="1" dirty="0" smtClean="0"/>
              <a:t>Taxes </a:t>
            </a:r>
            <a:r>
              <a:rPr lang="en-US" b="1" dirty="0"/>
              <a:t>on income</a:t>
            </a:r>
          </a:p>
          <a:p>
            <a:r>
              <a:rPr lang="en-US" dirty="0"/>
              <a:t>Agriculture income tax</a:t>
            </a:r>
          </a:p>
          <a:p>
            <a:r>
              <a:rPr lang="en-US" dirty="0"/>
              <a:t>Professional </a:t>
            </a:r>
            <a:r>
              <a:rPr lang="en-US" dirty="0" smtClean="0"/>
              <a:t>tax (Max 2500. 14</a:t>
            </a:r>
            <a:r>
              <a:rPr lang="en-US" baseline="30000" dirty="0" smtClean="0"/>
              <a:t>th</a:t>
            </a:r>
            <a:r>
              <a:rPr lang="en-US" dirty="0" smtClean="0"/>
              <a:t> says raise to 12k)</a:t>
            </a:r>
            <a:endParaRPr lang="en-US" dirty="0"/>
          </a:p>
          <a:p>
            <a:pPr marL="0" indent="0" fontAlgn="ctr">
              <a:buNone/>
            </a:pPr>
            <a:r>
              <a:rPr lang="en-US" b="1" dirty="0" smtClean="0">
                <a:solidFill>
                  <a:srgbClr val="FFC000"/>
                </a:solidFill>
              </a:rPr>
              <a:t>Type#2: </a:t>
            </a:r>
            <a:r>
              <a:rPr lang="en-US" b="1" dirty="0" smtClean="0"/>
              <a:t>Taxes </a:t>
            </a:r>
            <a:r>
              <a:rPr lang="en-US" b="1" dirty="0"/>
              <a:t>on properties</a:t>
            </a:r>
          </a:p>
          <a:p>
            <a:pPr fontAlgn="ctr"/>
            <a:r>
              <a:rPr lang="en-US" dirty="0"/>
              <a:t>Land Revenue</a:t>
            </a:r>
          </a:p>
          <a:p>
            <a:pPr fontAlgn="ctr"/>
            <a:r>
              <a:rPr lang="en-US" dirty="0"/>
              <a:t>Stamp duty/registration duty</a:t>
            </a:r>
          </a:p>
          <a:p>
            <a:pPr fontAlgn="ctr"/>
            <a:r>
              <a:rPr lang="en-US" dirty="0"/>
              <a:t>Property tax in urban areas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Tax</a:t>
            </a:r>
            <a:br>
              <a:rPr lang="en-US" dirty="0" smtClean="0"/>
            </a:br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taxes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 vs states</a:t>
            </a:r>
          </a:p>
          <a:p>
            <a:r>
              <a:rPr lang="en-US" dirty="0" smtClean="0"/>
              <a:t>Pros and cons</a:t>
            </a:r>
            <a:endParaRPr lang="en-US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33" y="235035"/>
            <a:ext cx="3071813" cy="2913121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48" y="3148156"/>
            <a:ext cx="2922098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55712"/>
            <a:ext cx="3089275" cy="3002389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Progressive </a:t>
            </a:r>
            <a:r>
              <a:rPr lang="en-US" dirty="0" smtClean="0"/>
              <a:t>(richer person higher tax)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Inequality of income …reduced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Certainty (when and how)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Elasticity, quick results when raised / </a:t>
            </a:r>
            <a:r>
              <a:rPr lang="en-US" dirty="0" smtClean="0"/>
              <a:t>lowered.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Direct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4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21806"/>
            <a:ext cx="3054350" cy="305435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 expensive (staff salary, database  Management).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Narrow base</a:t>
            </a:r>
            <a:r>
              <a:rPr lang="en-US" dirty="0" smtClean="0"/>
              <a:t>.</a:t>
            </a:r>
          </a:p>
          <a:p>
            <a:r>
              <a:rPr lang="en-US" dirty="0"/>
              <a:t>Externality not counted: Tata vs </a:t>
            </a:r>
            <a:r>
              <a:rPr lang="en-US" dirty="0" err="1"/>
              <a:t>filmstar</a:t>
            </a:r>
            <a:endParaRPr lang="en-US" dirty="0"/>
          </a:p>
          <a:p>
            <a:r>
              <a:rPr lang="en-US" dirty="0"/>
              <a:t>Hardship not counted: Carpenter vs landlord.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Demerits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Direct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1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21806"/>
            <a:ext cx="3054350" cy="3054350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of direct taxes=&gt;</a:t>
            </a:r>
          </a:p>
          <a:p>
            <a:pPr lvl="1"/>
            <a:r>
              <a:rPr lang="en-US" dirty="0"/>
              <a:t>less tendency to work; </a:t>
            </a:r>
          </a:p>
          <a:p>
            <a:pPr lvl="1"/>
            <a:r>
              <a:rPr lang="en-US" dirty="0" smtClean="0"/>
              <a:t>less </a:t>
            </a:r>
            <a:r>
              <a:rPr lang="en-US" dirty="0"/>
              <a:t>foreign investment / foreign workers</a:t>
            </a:r>
          </a:p>
          <a:p>
            <a:r>
              <a:rPr lang="en-US" dirty="0" smtClean="0"/>
              <a:t>To encourage Savings &amp; investment: tax deduction- exemptions given=&gt; litigation, avoidance using loopholes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Demerits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Direct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taxes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 vs states</a:t>
            </a:r>
          </a:p>
          <a:p>
            <a:r>
              <a:rPr lang="en-US" dirty="0" smtClean="0"/>
              <a:t>Pros and cons</a:t>
            </a:r>
          </a:p>
          <a:p>
            <a:r>
              <a:rPr lang="en-US" dirty="0" smtClean="0"/>
              <a:t>Budget 2015 provisions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005279" y="5321866"/>
            <a:ext cx="4186721" cy="15361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Earlier 13 chapter + 1 appendix = 14 chapter</a:t>
            </a:r>
          </a:p>
          <a:p>
            <a:r>
              <a:rPr lang="en-US" dirty="0" smtClean="0"/>
              <a:t>Now Two volumes inspired from IMF’s world economic outlook.</a:t>
            </a:r>
          </a:p>
          <a:p>
            <a:r>
              <a:rPr lang="en-US" dirty="0" smtClean="0"/>
              <a:t>Vol1: future outlook</a:t>
            </a:r>
          </a:p>
          <a:p>
            <a:r>
              <a:rPr lang="en-US" dirty="0" smtClean="0"/>
              <a:t>Vol2: past data &amp; present situation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ordinary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60</a:t>
                      </a:r>
                      <a:r>
                        <a:rPr lang="en-US" sz="4800" baseline="0" dirty="0" smtClean="0">
                          <a:latin typeface="Franklin Gothic Demi Cond" panose="020B0706030402020204" pitchFamily="34" charset="0"/>
                        </a:rPr>
                        <a:t> age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80</a:t>
                      </a:r>
                      <a:r>
                        <a:rPr lang="en-US" sz="4800" baseline="0" dirty="0" smtClean="0">
                          <a:latin typeface="Franklin Gothic Demi Cond" panose="020B0706030402020204" pitchFamily="34" charset="0"/>
                        </a:rPr>
                        <a:t> Age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10%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&gt;2.5 to 5</a:t>
                      </a: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&gt;3 to 5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None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20%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&gt;5 to 10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Same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Same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30%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&gt;10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Same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atin typeface="Franklin Gothic Demi Cond" panose="020B0706030402020204" pitchFamily="34" charset="0"/>
                        </a:rPr>
                        <a:t>Same</a:t>
                      </a:r>
                      <a:endParaRPr lang="en-US" sz="4800" dirty="0"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</a:tr>
            </a:tbl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Income Tax slabs in Budget 2015 unchanged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518814"/>
            <a:ext cx="10973586" cy="1838801"/>
          </a:xfrm>
          <a:prstGeom prst="upArrowCallout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Demi Cond" panose="020B0706030402020204" pitchFamily="34" charset="0"/>
              </a:rPr>
              <a:t>3% education </a:t>
            </a:r>
            <a:r>
              <a:rPr lang="en-US" sz="3600" dirty="0" err="1" smtClean="0">
                <a:latin typeface="Franklin Gothic Demi Cond" panose="020B0706030402020204" pitchFamily="34" charset="0"/>
              </a:rPr>
              <a:t>cess</a:t>
            </a:r>
            <a:r>
              <a:rPr lang="en-US" sz="3600" dirty="0" smtClean="0">
                <a:latin typeface="Franklin Gothic Demi Cond" panose="020B0706030402020204" pitchFamily="34" charset="0"/>
              </a:rPr>
              <a:t> (All)</a:t>
            </a:r>
          </a:p>
          <a:p>
            <a:r>
              <a:rPr lang="en-US" sz="3600" dirty="0" smtClean="0">
                <a:latin typeface="Franklin Gothic Demi Cond" panose="020B0706030402020204" pitchFamily="34" charset="0"/>
              </a:rPr>
              <a:t>+ 12% surcharge (1 crore: company  or individual)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4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Gross Income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Deduction, </a:t>
            </a:r>
            <a:r>
              <a:rPr lang="en-US" sz="4400" dirty="0" smtClean="0"/>
              <a:t>Exemption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Cess</a:t>
            </a:r>
            <a:r>
              <a:rPr lang="en-US" dirty="0" smtClean="0"/>
              <a:t> vs Surcharge: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615986"/>
              </p:ext>
            </p:extLst>
          </p:nvPr>
        </p:nvGraphicFramePr>
        <p:xfrm>
          <a:off x="838199" y="907223"/>
          <a:ext cx="10172307" cy="5568990"/>
        </p:xfrm>
        <a:graphic>
          <a:graphicData uri="http://schemas.openxmlformats.org/drawingml/2006/table">
            <a:tbl>
              <a:tblPr/>
              <a:tblGrid>
                <a:gridCol w="5211517"/>
                <a:gridCol w="1331472"/>
                <a:gridCol w="3629318"/>
              </a:tblGrid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Type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Before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after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Health insurance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15k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25k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Senior citizen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20k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30k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S.citizen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w/o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health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insu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.</a:t>
                      </a:r>
                      <a:endParaRPr lang="en-US" sz="24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 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30k for treatment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PH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--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25k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NPS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1L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1.5L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Transport allowance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800pm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1600pm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Sukanya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Samriddhi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 payment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 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Beneficiary has to pay no tax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Varishta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Bima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Yojana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 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No service tax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55689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Senior citizen- specific disease treatment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 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80k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Tax benefits : to encourage savings, social security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TheHindu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March,2014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7313"/>
            <a:ext cx="10515600" cy="44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0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148" y="795523"/>
            <a:ext cx="9995704" cy="56769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Absolute Numbers Not important for UPSC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1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Swatch Bharat </a:t>
            </a:r>
            <a:r>
              <a:rPr lang="en-US" dirty="0" err="1" smtClean="0"/>
              <a:t>Kosh</a:t>
            </a:r>
            <a:r>
              <a:rPr lang="en-US" dirty="0" smtClean="0"/>
              <a:t> (FinMin)</a:t>
            </a:r>
          </a:p>
          <a:p>
            <a:r>
              <a:rPr lang="en-US" dirty="0" smtClean="0"/>
              <a:t>Clean Ganga Fund (FM Trust)</a:t>
            </a:r>
          </a:p>
          <a:p>
            <a:r>
              <a:rPr lang="en-US" dirty="0" smtClean="0"/>
              <a:t>National Fund for control of Drug Abuse (FinMin)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100% deduction on donations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Gross Income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Deduction, Exemption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Taxable income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(10, 20, 30</a:t>
            </a:r>
            <a:r>
              <a:rPr lang="en-US" sz="4400" dirty="0" smtClean="0"/>
              <a:t>) slabs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Surcharge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/>
              <a:t>Cess</a:t>
            </a:r>
            <a:endParaRPr lang="en-US" sz="4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Cess</a:t>
            </a:r>
            <a:r>
              <a:rPr lang="en-US" dirty="0" smtClean="0"/>
              <a:t> Surcharge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Surcharge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individual tax: 1 lakh</a:t>
            </a:r>
          </a:p>
          <a:p>
            <a:r>
              <a:rPr lang="en-US" sz="4000" dirty="0" smtClean="0"/>
              <a:t>12% surcharge</a:t>
            </a:r>
          </a:p>
          <a:p>
            <a:r>
              <a:rPr lang="en-US" sz="4000" dirty="0" smtClean="0"/>
              <a:t>1.12 lakh tax to be paid</a:t>
            </a:r>
            <a:endParaRPr lang="en-US" sz="4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4000" dirty="0" smtClean="0"/>
              <a:t>(Tax + surcharge)</a:t>
            </a:r>
          </a:p>
          <a:p>
            <a:r>
              <a:rPr lang="en-US" sz="4000" dirty="0" smtClean="0"/>
              <a:t>2% </a:t>
            </a:r>
            <a:r>
              <a:rPr lang="en-US" sz="4000" dirty="0" err="1" smtClean="0"/>
              <a:t>edu</a:t>
            </a:r>
            <a:r>
              <a:rPr lang="en-US" sz="4000" dirty="0"/>
              <a:t> </a:t>
            </a:r>
            <a:r>
              <a:rPr lang="en-US" sz="4000" dirty="0" smtClean="0"/>
              <a:t>+ 1% secondary &amp; higher education </a:t>
            </a:r>
            <a:r>
              <a:rPr lang="en-US" sz="4000" dirty="0" err="1" smtClean="0"/>
              <a:t>cess</a:t>
            </a:r>
            <a:endParaRPr lang="en-US" sz="4000" dirty="0" smtClean="0"/>
          </a:p>
          <a:p>
            <a:r>
              <a:rPr lang="en-US" sz="4000" dirty="0" smtClean="0"/>
              <a:t>2+1=3% Edu. </a:t>
            </a:r>
            <a:r>
              <a:rPr lang="en-US" sz="4000" dirty="0" err="1" smtClean="0"/>
              <a:t>cess</a:t>
            </a:r>
            <a:endParaRPr lang="en-US" sz="4000" dirty="0" smtClean="0"/>
          </a:p>
          <a:p>
            <a:r>
              <a:rPr lang="en-US" sz="4000" dirty="0" smtClean="0"/>
              <a:t>3% x 1.12 lakh</a:t>
            </a:r>
          </a:p>
          <a:p>
            <a:r>
              <a:rPr lang="en-US" sz="4000" dirty="0" smtClean="0"/>
              <a:t>3360 </a:t>
            </a:r>
            <a:r>
              <a:rPr lang="en-US" sz="4000" dirty="0" err="1" smtClean="0"/>
              <a:t>Cess</a:t>
            </a:r>
            <a:endParaRPr lang="en-US" sz="40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Cess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9788" y="5221236"/>
            <a:ext cx="10973586" cy="990124"/>
          </a:xfrm>
          <a:prstGeom prst="upArrowCallout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Total 100000+12000+3360= 1,15,360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Surcharge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Not for any specific purpose</a:t>
            </a:r>
          </a:p>
          <a:p>
            <a:r>
              <a:rPr lang="en-US" dirty="0" smtClean="0"/>
              <a:t>271: Goes to Consolidated Fund India (CFI) </a:t>
            </a:r>
          </a:p>
          <a:p>
            <a:r>
              <a:rPr lang="en-US" dirty="0" smtClean="0"/>
              <a:t>FC can’t share it with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Specific purpose </a:t>
            </a:r>
          </a:p>
          <a:p>
            <a:r>
              <a:rPr lang="en-US" dirty="0" smtClean="0"/>
              <a:t>Education </a:t>
            </a:r>
            <a:r>
              <a:rPr lang="en-US" dirty="0" err="1" smtClean="0"/>
              <a:t>cess</a:t>
            </a:r>
            <a:r>
              <a:rPr lang="en-US" dirty="0" smtClean="0"/>
              <a:t> 2%</a:t>
            </a:r>
          </a:p>
          <a:p>
            <a:r>
              <a:rPr lang="en-US" dirty="0" smtClean="0"/>
              <a:t>Secondary- Higher </a:t>
            </a:r>
            <a:r>
              <a:rPr lang="en-US" dirty="0" err="1" smtClean="0"/>
              <a:t>edu</a:t>
            </a:r>
            <a:r>
              <a:rPr lang="en-US" dirty="0" smtClean="0"/>
              <a:t> 1%</a:t>
            </a:r>
          </a:p>
          <a:p>
            <a:r>
              <a:rPr lang="en-US" dirty="0" err="1" smtClean="0"/>
              <a:t>Prarambhik</a:t>
            </a:r>
            <a:r>
              <a:rPr lang="en-US" dirty="0" smtClean="0"/>
              <a:t> </a:t>
            </a:r>
            <a:r>
              <a:rPr lang="en-US" dirty="0" err="1" smtClean="0"/>
              <a:t>Shiksha</a:t>
            </a:r>
            <a:r>
              <a:rPr lang="en-US" dirty="0" smtClean="0"/>
              <a:t> </a:t>
            </a:r>
            <a:r>
              <a:rPr lang="en-US" dirty="0" err="1" smtClean="0"/>
              <a:t>Kosh</a:t>
            </a:r>
            <a:endParaRPr lang="en-US" dirty="0" smtClean="0"/>
          </a:p>
          <a:p>
            <a:r>
              <a:rPr lang="en-US" dirty="0" smtClean="0"/>
              <a:t>SSA, Mid day meal</a:t>
            </a:r>
          </a:p>
          <a:p>
            <a:r>
              <a:rPr lang="en-US" dirty="0" smtClean="0"/>
              <a:t>Public account</a:t>
            </a:r>
          </a:p>
          <a:p>
            <a:r>
              <a:rPr lang="en-US" dirty="0"/>
              <a:t>FC can’t share it with </a:t>
            </a:r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8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685251"/>
              </p:ext>
            </p:extLst>
          </p:nvPr>
        </p:nvGraphicFramePr>
        <p:xfrm>
          <a:off x="838200" y="914400"/>
          <a:ext cx="10515600" cy="5516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Corporate tax (</a:t>
                      </a:r>
                      <a:r>
                        <a:rPr lang="en-US" sz="40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Desi</a:t>
                      </a:r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30% (</a:t>
                      </a:r>
                      <a:r>
                        <a:rPr lang="en-US" sz="4000" b="0" dirty="0" smtClean="0">
                          <a:solidFill>
                            <a:srgbClr val="00B050"/>
                          </a:solidFill>
                          <a:latin typeface="Franklin Gothic Demi Cond" panose="020B0706030402020204" pitchFamily="34" charset="0"/>
                        </a:rPr>
                        <a:t>▼</a:t>
                      </a:r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to 25%</a:t>
                      </a:r>
                      <a:r>
                        <a:rPr lang="en-US" sz="4000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 in 4 yrs)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Corporate tax (foreign)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40%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MAT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18.5% on book profits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STT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0.001%-0.25%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Foreigner’s income from Indian debt instruments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5% (</a:t>
                      </a:r>
                      <a:r>
                        <a:rPr lang="en-US" sz="40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upto</a:t>
                      </a:r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 2017)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Royalties/</a:t>
                      </a:r>
                      <a:r>
                        <a:rPr lang="en-US" sz="4000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4000" b="0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Tech.Service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25%</a:t>
                      </a:r>
                      <a:r>
                        <a:rPr lang="en-US" sz="4000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 =&gt; 10%</a:t>
                      </a:r>
                      <a:endParaRPr lang="en-US" sz="4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strike="sng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Wealth tax (&gt;30 lakh)</a:t>
                      </a:r>
                      <a:endParaRPr lang="en-US" sz="4000" b="0" strike="sng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  <a:tc>
                  <a:txBody>
                    <a:bodyPr/>
                    <a:lstStyle/>
                    <a:p>
                      <a:r>
                        <a:rPr lang="en-US" sz="4000" b="0" strike="sng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1%</a:t>
                      </a:r>
                      <a:endParaRPr lang="en-US" sz="4000" b="0" strike="sng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185569" marR="185569"/>
                </a:tc>
              </a:tr>
            </a:tbl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Taxes in Budget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3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31" y="876004"/>
            <a:ext cx="4893545" cy="3262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57" y="808414"/>
            <a:ext cx="3319931" cy="31484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Pillar#1: NCERT-self study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3875"/>
            <a:ext cx="381000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811375"/>
            <a:ext cx="3810000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2</a:t>
            </a: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. Banking-Finance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Vol2-Ch.3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Vol1-Ch.5</a:t>
            </a:r>
            <a:endParaRPr lang="en-US" sz="32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7457" y="3811375"/>
            <a:ext cx="3319931" cy="1938992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3</a:t>
            </a:r>
            <a:r>
              <a:rPr lang="en-US" sz="2800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. </a:t>
            </a:r>
            <a:r>
              <a:rPr lang="en-US" sz="3600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Fiscal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V2-Ch.2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V1-Ch.2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V1-Ch.10 (FC)</a:t>
            </a:r>
            <a:endParaRPr lang="en-US" sz="28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6645" y="3813576"/>
            <a:ext cx="3319931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4.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International</a:t>
            </a:r>
          </a:p>
          <a:p>
            <a:pPr algn="ctr"/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Vol2-Ch4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5787016"/>
            <a:ext cx="3810000" cy="107721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Infl.targeting</a:t>
            </a:r>
            <a:endParaRPr lang="en-US" sz="3200" dirty="0" smtClean="0">
              <a:ln w="0"/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Atal pension etc.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92016" y="5750367"/>
            <a:ext cx="3469188" cy="107721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FDI-FII….X</a:t>
            </a:r>
          </a:p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Gold monetization</a:t>
            </a:r>
          </a:p>
        </p:txBody>
      </p:sp>
    </p:spTree>
    <p:extLst>
      <p:ext uri="{BB962C8B-B14F-4D97-AF65-F5344CB8AC3E}">
        <p14:creationId xmlns:p14="http://schemas.microsoft.com/office/powerpoint/2010/main" val="4742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0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21806"/>
            <a:ext cx="3054350" cy="30543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ctr"/>
            <a:r>
              <a:rPr lang="en-US" dirty="0" smtClean="0"/>
              <a:t>1% tax on Wealth above 30 lakh. </a:t>
            </a:r>
          </a:p>
          <a:p>
            <a:pPr fontAlgn="ctr"/>
            <a:r>
              <a:rPr lang="en-US" dirty="0" smtClean="0"/>
              <a:t>Immovable Property, vehicles, </a:t>
            </a:r>
            <a:r>
              <a:rPr lang="en-US" dirty="0" err="1" smtClean="0"/>
              <a:t>jewelery</a:t>
            </a:r>
            <a:r>
              <a:rPr lang="en-US" dirty="0" smtClean="0"/>
              <a:t> etc.</a:t>
            </a:r>
          </a:p>
          <a:p>
            <a:pPr fontAlgn="ctr"/>
            <a:r>
              <a:rPr lang="en-US" dirty="0" smtClean="0"/>
              <a:t>For individual, companies and HUF</a:t>
            </a:r>
          </a:p>
          <a:p>
            <a:pPr fontAlgn="ctr"/>
            <a:r>
              <a:rPr lang="en-US" dirty="0" smtClean="0"/>
              <a:t>Hardly </a:t>
            </a:r>
            <a:r>
              <a:rPr lang="en-US" dirty="0"/>
              <a:t>1008 crore </a:t>
            </a:r>
            <a:r>
              <a:rPr lang="en-US" dirty="0" smtClean="0"/>
              <a:t>earned (2013-14)</a:t>
            </a:r>
          </a:p>
          <a:p>
            <a:pPr fontAlgn="ctr"/>
            <a:r>
              <a:rPr lang="en-US" dirty="0" smtClean="0"/>
              <a:t>Cost </a:t>
            </a:r>
            <a:r>
              <a:rPr lang="en-US" dirty="0"/>
              <a:t>of collection high</a:t>
            </a:r>
            <a:r>
              <a:rPr lang="en-US" dirty="0" smtClean="0"/>
              <a:t>.</a:t>
            </a:r>
          </a:p>
          <a:p>
            <a:pPr fontAlgn="ctr"/>
            <a:r>
              <a:rPr lang="en-US" dirty="0" smtClean="0"/>
              <a:t>Evasion high, black money generation </a:t>
            </a:r>
          </a:p>
          <a:p>
            <a:pPr fontAlgn="ctr"/>
            <a:r>
              <a:rPr lang="en-US" dirty="0"/>
              <a:t>Abolished wealth </a:t>
            </a:r>
            <a:r>
              <a:rPr lang="en-US" dirty="0" smtClean="0"/>
              <a:t>tax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removed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Wealth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7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112713"/>
            <a:ext cx="10515600" cy="7016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Good tax system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dirty="0" smtClean="0"/>
              <a:t>Many principles, Adam Smith 4 canon for MCQ</a:t>
            </a:r>
          </a:p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3600" dirty="0" smtClean="0"/>
              <a:t>Canon of </a:t>
            </a:r>
            <a:r>
              <a:rPr lang="en-US" sz="3600" b="1" dirty="0" smtClean="0">
                <a:solidFill>
                  <a:srgbClr val="FFC000"/>
                </a:solidFill>
              </a:rPr>
              <a:t>Equality</a:t>
            </a:r>
            <a:r>
              <a:rPr lang="en-US" sz="3600" dirty="0" smtClean="0"/>
              <a:t>: Proportionate to income.</a:t>
            </a:r>
          </a:p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3600" dirty="0" smtClean="0"/>
              <a:t>Canon of </a:t>
            </a:r>
            <a:r>
              <a:rPr lang="en-US" sz="3600" b="1" dirty="0" smtClean="0">
                <a:solidFill>
                  <a:srgbClr val="FFC000"/>
                </a:solidFill>
              </a:rPr>
              <a:t>Certainty</a:t>
            </a:r>
            <a:r>
              <a:rPr lang="en-US" sz="3600" dirty="0" smtClean="0"/>
              <a:t>: about deadline and rates.</a:t>
            </a:r>
          </a:p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3600" dirty="0" smtClean="0"/>
              <a:t>Canon of </a:t>
            </a:r>
            <a:r>
              <a:rPr lang="en-US" sz="3600" b="1" dirty="0" smtClean="0">
                <a:solidFill>
                  <a:srgbClr val="FFC000"/>
                </a:solidFill>
              </a:rPr>
              <a:t>Convenience</a:t>
            </a:r>
            <a:r>
              <a:rPr lang="en-US" sz="3600" dirty="0" smtClean="0"/>
              <a:t>: to the tax payer.</a:t>
            </a:r>
          </a:p>
          <a:p>
            <a:pPr marL="514350" indent="-514350" eaLnBrk="1" fontAlgn="auto" hangingPunct="1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3600" dirty="0" smtClean="0"/>
              <a:t>Canon of </a:t>
            </a:r>
            <a:r>
              <a:rPr lang="en-US" sz="3600" b="1" dirty="0" smtClean="0">
                <a:solidFill>
                  <a:srgbClr val="FFC000"/>
                </a:solidFill>
              </a:rPr>
              <a:t>Economy</a:t>
            </a:r>
            <a:r>
              <a:rPr lang="en-US" sz="3600" dirty="0" smtClean="0"/>
              <a:t>: collection cost should be minimum. (i.e. staff salary, DBM)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 smtClean="0">
                <a:solidFill>
                  <a:srgbClr val="FFC000"/>
                </a:solidFill>
              </a:rPr>
              <a:t>Extra</a:t>
            </a:r>
            <a:r>
              <a:rPr lang="en-US" b="1" dirty="0" smtClean="0"/>
              <a:t>: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- transparency, simplicity, elasticity (to economic fluctuation)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329781"/>
            <a:ext cx="2438400" cy="243840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Individual, HUF, Firms, Cooperative societies, Local authorities</a:t>
            </a:r>
          </a:p>
          <a:p>
            <a:pPr fontAlgn="ctr"/>
            <a:r>
              <a:rPr lang="en-US" dirty="0" smtClean="0"/>
              <a:t>If taxable income &gt;above </a:t>
            </a:r>
            <a:r>
              <a:rPr lang="en-US" dirty="0"/>
              <a:t>1 </a:t>
            </a:r>
            <a:r>
              <a:rPr lang="en-US" dirty="0" smtClean="0"/>
              <a:t>crore</a:t>
            </a:r>
            <a:endParaRPr lang="en-US" dirty="0"/>
          </a:p>
          <a:p>
            <a:pPr fontAlgn="ctr"/>
            <a:r>
              <a:rPr lang="en-US" dirty="0" smtClean="0"/>
              <a:t>12% surcharge=&gt; 9k crore more than before. (1008 lost)</a:t>
            </a:r>
          </a:p>
          <a:p>
            <a:pPr fontAlgn="ctr"/>
            <a:r>
              <a:rPr lang="en-US" dirty="0" smtClean="0"/>
              <a:t>Have mention wealth/assets in IT-returns though.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Replaced with Surcharge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Wealth 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034498"/>
            <a:ext cx="3054350" cy="3028967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taxable income &gt;1 crore</a:t>
            </a:r>
          </a:p>
          <a:p>
            <a:r>
              <a:rPr lang="en-US" dirty="0" smtClean="0"/>
              <a:t>Income tax 30%</a:t>
            </a:r>
          </a:p>
          <a:p>
            <a:r>
              <a:rPr lang="en-US" dirty="0" smtClean="0"/>
              <a:t>Surcharge 12% </a:t>
            </a:r>
          </a:p>
          <a:p>
            <a:r>
              <a:rPr lang="en-US" dirty="0" smtClean="0"/>
              <a:t>30% + 12%(30%)</a:t>
            </a:r>
          </a:p>
          <a:p>
            <a:r>
              <a:rPr lang="en-US" dirty="0" smtClean="0"/>
              <a:t>(30 x 1.12)</a:t>
            </a:r>
          </a:p>
          <a:p>
            <a:r>
              <a:rPr lang="en-US" dirty="0" smtClean="0"/>
              <a:t>3% </a:t>
            </a:r>
            <a:r>
              <a:rPr lang="en-US" dirty="0" err="1" smtClean="0"/>
              <a:t>cess</a:t>
            </a:r>
            <a:r>
              <a:rPr lang="en-US" dirty="0" smtClean="0"/>
              <a:t> on that</a:t>
            </a:r>
          </a:p>
          <a:p>
            <a:r>
              <a:rPr lang="en-US" dirty="0" smtClean="0"/>
              <a:t>1.03 x (30 x 1.12)</a:t>
            </a:r>
          </a:p>
          <a:p>
            <a:r>
              <a:rPr lang="en-US" dirty="0" smtClean="0"/>
              <a:t>=34.61% effective tax rate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Tax</a:t>
            </a:r>
            <a:br>
              <a:rPr lang="en-US" dirty="0" smtClean="0"/>
            </a:br>
            <a:r>
              <a:rPr lang="en-US" dirty="0" smtClean="0"/>
              <a:t>rate?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Super rich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199" y="896620"/>
          <a:ext cx="10354519" cy="4686224"/>
        </p:xfrm>
        <a:graphic>
          <a:graphicData uri="http://schemas.openxmlformats.org/drawingml/2006/table">
            <a:tbl>
              <a:tblPr/>
              <a:tblGrid>
                <a:gridCol w="2843105"/>
                <a:gridCol w="3961627"/>
                <a:gridCol w="3549787"/>
              </a:tblGrid>
              <a:tr h="156079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Income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 err="1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Desi</a:t>
                      </a:r>
                      <a:r>
                        <a:rPr lang="en-US" sz="48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Co</a:t>
                      </a:r>
                      <a:r>
                        <a:rPr lang="en-US" sz="48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.</a:t>
                      </a:r>
                      <a:endParaRPr lang="en-US" sz="48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 smtClean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Foreign</a:t>
                      </a:r>
                      <a:endParaRPr lang="en-US" sz="4800" dirty="0">
                        <a:solidFill>
                          <a:schemeClr val="bg1"/>
                        </a:solidFill>
                        <a:effectLst/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79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&gt;1 to 10crore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7%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2%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79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&gt;10crore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12%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Franklin Gothic Demi Cond" panose="020B0706030402020204" pitchFamily="34" charset="0"/>
                        </a:rPr>
                        <a:t>5%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Surcharge on corporates (not much important)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4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Budget-direct tax theory</a:t>
            </a:r>
          </a:p>
          <a:p>
            <a:r>
              <a:rPr lang="en-US" dirty="0" smtClean="0"/>
              <a:t>Direct tax 2015</a:t>
            </a:r>
          </a:p>
          <a:p>
            <a:r>
              <a:rPr lang="en-US" dirty="0" smtClean="0"/>
              <a:t>DTC not implemented…WHY? (in next part on black money, GAAR)</a:t>
            </a:r>
          </a:p>
          <a:p>
            <a:r>
              <a:rPr lang="en-US" dirty="0" smtClean="0"/>
              <a:t>Collection Rates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8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002"/>
          <a:stretch/>
        </p:blipFill>
        <p:spPr>
          <a:xfrm>
            <a:off x="815904" y="924235"/>
            <a:ext cx="5584896" cy="45824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tax numbers (increasing order)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055"/>
          <a:stretch/>
        </p:blipFill>
        <p:spPr>
          <a:xfrm>
            <a:off x="815904" y="924235"/>
            <a:ext cx="8002976" cy="45824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tax numbers (increasing order)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8818880" y="2936240"/>
            <a:ext cx="1841452" cy="1291854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more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8818880" y="3710879"/>
            <a:ext cx="1841452" cy="1291854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Shortfall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8818880" y="4520011"/>
            <a:ext cx="1841452" cy="1291854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Franklin Gothic Demi Cond" panose="020B0706030402020204" pitchFamily="34" charset="0"/>
              </a:rPr>
              <a:t>Shortfall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904" y="924235"/>
            <a:ext cx="10537896" cy="45824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tax numbers (increasing order)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Budget Revenue =&gt; Receipt =&gt; Indirect taxes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006"/>
          <a:stretch/>
        </p:blipFill>
        <p:spPr>
          <a:xfrm>
            <a:off x="3515454" y="883554"/>
            <a:ext cx="5691842" cy="57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3811375"/>
            <a:ext cx="3810000" cy="25545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5. Sectors of Economy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Outlook: V2-1; V1-1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Agro:V2-5, V1-8,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MFG: V1-7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Services:V2-7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97457" y="3813576"/>
            <a:ext cx="3319931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6.Infrastructure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Climate: V2-8; V1-9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Infra: V2-6, V1-4,V1-6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6645" y="3813576"/>
            <a:ext cx="3319931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7.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HRD</a:t>
            </a:r>
            <a:endParaRPr 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Demi Cond" panose="020B07060304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V2-9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Demi Cond" panose="020B0706030402020204" pitchFamily="34" charset="0"/>
              </a:rPr>
              <a:t>V1-3 (JAM)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16" y="1049684"/>
            <a:ext cx="3343372" cy="2507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0944"/>
            <a:ext cx="3696093" cy="2772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45" y="1067265"/>
            <a:ext cx="3319931" cy="248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93848"/>
            <a:ext cx="3719534" cy="107721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MUDRA, SETU, Atal </a:t>
            </a:r>
            <a:r>
              <a:rPr lang="en-US" sz="3200" dirty="0" err="1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Innov</a:t>
            </a:r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1619" y="465779"/>
            <a:ext cx="3410397" cy="584775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Amrut</a:t>
            </a:r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3200" dirty="0" err="1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Mahotsav</a:t>
            </a:r>
            <a:endParaRPr lang="en-US" sz="3200" dirty="0" smtClean="0">
              <a:ln w="0"/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1411" y="465779"/>
            <a:ext cx="3410397" cy="584775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Yoga, </a:t>
            </a:r>
            <a:r>
              <a:rPr lang="en-US" sz="3200" dirty="0" err="1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Vidhya</a:t>
            </a:r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3200" dirty="0" err="1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Lxmi</a:t>
            </a:r>
            <a:endParaRPr lang="en-US" sz="3200" dirty="0" smtClean="0">
              <a:ln w="0"/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836833"/>
            <a:ext cx="3071813" cy="2913121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Duty (Import, Export)</a:t>
            </a:r>
          </a:p>
          <a:p>
            <a:r>
              <a:rPr lang="en-US" dirty="0"/>
              <a:t>Excise Duty (CENVAT system)</a:t>
            </a:r>
          </a:p>
          <a:p>
            <a:r>
              <a:rPr lang="en-US" dirty="0"/>
              <a:t>Service Tax</a:t>
            </a:r>
          </a:p>
          <a:p>
            <a:r>
              <a:rPr lang="en-US" dirty="0"/>
              <a:t>CST (but entirely given to States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</a:t>
            </a:r>
            <a:br>
              <a:rPr lang="en-US" dirty="0" smtClean="0"/>
            </a:br>
            <a:r>
              <a:rPr lang="en-US" dirty="0" smtClean="0"/>
              <a:t>Taxes</a:t>
            </a:r>
            <a:br>
              <a:rPr lang="en-US" dirty="0" smtClean="0"/>
            </a:br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682" y="2409825"/>
            <a:ext cx="2922098" cy="3767138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Sales tax/VAT (newspaper…X)</a:t>
            </a:r>
          </a:p>
          <a:p>
            <a:r>
              <a:rPr lang="en-US" dirty="0"/>
              <a:t>Excise on liquor, narcotics</a:t>
            </a:r>
          </a:p>
          <a:p>
            <a:r>
              <a:rPr lang="en-US" dirty="0"/>
              <a:t>Motor vehicle tax, </a:t>
            </a:r>
            <a:r>
              <a:rPr lang="en-US" dirty="0" err="1"/>
              <a:t>animal,boats</a:t>
            </a:r>
            <a:r>
              <a:rPr lang="en-US" dirty="0"/>
              <a:t>, Tolls</a:t>
            </a:r>
          </a:p>
          <a:p>
            <a:r>
              <a:rPr lang="en-US" dirty="0"/>
              <a:t>Luxury tax, betting-gambling</a:t>
            </a:r>
          </a:p>
          <a:p>
            <a:r>
              <a:rPr lang="en-US" dirty="0" smtClean="0"/>
              <a:t>Entertainment, Electricity </a:t>
            </a:r>
            <a:r>
              <a:rPr lang="en-US" dirty="0"/>
              <a:t>tax</a:t>
            </a:r>
          </a:p>
          <a:p>
            <a:r>
              <a:rPr lang="en-US" dirty="0"/>
              <a:t>Advertisement tax (TV/radio/</a:t>
            </a:r>
            <a:r>
              <a:rPr lang="en-US" dirty="0" err="1"/>
              <a:t>Newspaper..X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Tax</a:t>
            </a:r>
            <a:br>
              <a:rPr lang="en-US" dirty="0" smtClean="0"/>
            </a:br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2955712"/>
            <a:ext cx="3089275" cy="3002389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Convenient. no additional paperwork for the customer.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Wider base. Everyone covered.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Less evasion, especially under VAT/GST. (</a:t>
            </a:r>
            <a:r>
              <a:rPr lang="en-US" dirty="0" smtClean="0"/>
              <a:t>invoice credit)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Elastic. Small increase brings large </a:t>
            </a:r>
            <a:r>
              <a:rPr lang="en-US" dirty="0" smtClean="0"/>
              <a:t>revenue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Checks on harmful consumption: cigar, alcohol, even GOLD.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Tax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Merits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Single point taxes=high level of corruption, </a:t>
            </a:r>
            <a:r>
              <a:rPr lang="en-US" dirty="0" smtClean="0"/>
              <a:t>evasion, cascading effect. </a:t>
            </a:r>
            <a:r>
              <a:rPr lang="en-US" dirty="0"/>
              <a:t>E.g. sales tax</a:t>
            </a:r>
            <a:r>
              <a:rPr lang="en-US" dirty="0" smtClean="0"/>
              <a:t>. (Although not in GST/VAT)</a:t>
            </a:r>
            <a:endParaRPr lang="en-US" dirty="0"/>
          </a:p>
          <a:p>
            <a:r>
              <a:rPr lang="en-US" dirty="0" smtClean="0"/>
              <a:t>Regressive in nature</a:t>
            </a:r>
            <a:endParaRPr lang="en-US" dirty="0"/>
          </a:p>
          <a:p>
            <a:r>
              <a:rPr lang="en-US" dirty="0"/>
              <a:t>Both poor and rich taxed equally for the same item</a:t>
            </a:r>
          </a:p>
          <a:p>
            <a:r>
              <a:rPr lang="en-US" dirty="0"/>
              <a:t>poor people end up paying more portion of their income in indirect taxes.</a:t>
            </a:r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Tax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Demerits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Regressive: </a:t>
            </a:r>
            <a:r>
              <a:rPr lang="en-US" dirty="0">
                <a:latin typeface="Arial Black" panose="020B0A04020102020204" pitchFamily="34" charset="0"/>
              </a:rPr>
              <a:t>Rs. </a:t>
            </a:r>
            <a:r>
              <a:rPr lang="en-US" dirty="0" smtClean="0">
                <a:latin typeface="Arial Black" panose="020B0A04020102020204" pitchFamily="34" charset="0"/>
              </a:rPr>
              <a:t>1000 Milk, Rs.100 Tax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2" y="881062"/>
            <a:ext cx="2209038" cy="1840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2" y="2721927"/>
            <a:ext cx="2677391" cy="17670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5" y="2683953"/>
            <a:ext cx="2677391" cy="17670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90318" y="1013803"/>
            <a:ext cx="6276386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0.0000000..1%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4472" y="2868837"/>
            <a:ext cx="3675888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0.2%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49114" y="4837272"/>
            <a:ext cx="2201312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1%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31" y="4581119"/>
            <a:ext cx="2690962" cy="17962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84" y="4619192"/>
            <a:ext cx="2690962" cy="17962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37" y="4619192"/>
            <a:ext cx="2690962" cy="17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1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Taxation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Union vs States: Examples</a:t>
            </a:r>
          </a:p>
          <a:p>
            <a:r>
              <a:rPr lang="en-US" dirty="0" smtClean="0"/>
              <a:t>Merits and Demerits</a:t>
            </a:r>
          </a:p>
          <a:p>
            <a:r>
              <a:rPr lang="en-US" dirty="0" smtClean="0"/>
              <a:t>GST 1/4/2016..separate PPT</a:t>
            </a:r>
          </a:p>
          <a:p>
            <a:r>
              <a:rPr lang="en-US" dirty="0" smtClean="0"/>
              <a:t>Service tax theory</a:t>
            </a:r>
          </a:p>
          <a:p>
            <a:r>
              <a:rPr lang="en-US" dirty="0" smtClean="0"/>
              <a:t>Then…Budget 2015 provisions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3006"/>
          <a:stretch/>
        </p:blipFill>
        <p:spPr>
          <a:xfrm>
            <a:off x="1081975" y="1345042"/>
            <a:ext cx="4673412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Custom act…yes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Excise act…yes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Service tax…no (only a chapter in Finance Act)…1994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Article 268-A empowers union (88</a:t>
            </a:r>
            <a:r>
              <a:rPr lang="en-US" baseline="30000" dirty="0" smtClean="0"/>
              <a:t>th</a:t>
            </a:r>
            <a:r>
              <a:rPr lang="en-US" dirty="0" smtClean="0"/>
              <a:t> 2003)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J&amp;K…..No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Service provider &lt;10 lakh…..No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TDS….No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tax: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Negative List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Service tax doesn’t apply to these services</a:t>
            </a:r>
          </a:p>
          <a:p>
            <a:r>
              <a:rPr lang="en-US" dirty="0" smtClean="0"/>
              <a:t>To change this list, have to amend finance Act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By Government notification</a:t>
            </a:r>
          </a:p>
          <a:p>
            <a:r>
              <a:rPr lang="en-US" dirty="0" smtClean="0"/>
              <a:t>Budget 2015: </a:t>
            </a:r>
            <a:r>
              <a:rPr lang="en-US" dirty="0" err="1" smtClean="0"/>
              <a:t>Varishta</a:t>
            </a:r>
            <a:r>
              <a:rPr lang="en-US" dirty="0" smtClean="0"/>
              <a:t> Pension </a:t>
            </a:r>
            <a:r>
              <a:rPr lang="en-US" dirty="0" err="1" smtClean="0"/>
              <a:t>Bima</a:t>
            </a:r>
            <a:r>
              <a:rPr lang="en-US" dirty="0" smtClean="0"/>
              <a:t> Yojana…exempted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Exempted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2771493"/>
            <a:ext cx="3071813" cy="3043802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 17 categories</a:t>
            </a:r>
          </a:p>
          <a:p>
            <a:r>
              <a:rPr lang="en-US" dirty="0" smtClean="0"/>
              <a:t>Basic post office (except speed post, express parcel)</a:t>
            </a:r>
          </a:p>
          <a:p>
            <a:r>
              <a:rPr lang="en-US" dirty="0" smtClean="0"/>
              <a:t>RBI services</a:t>
            </a:r>
          </a:p>
          <a:p>
            <a:r>
              <a:rPr lang="en-US" dirty="0" smtClean="0"/>
              <a:t>Foreign Diplomatic services in India</a:t>
            </a:r>
          </a:p>
          <a:p>
            <a:r>
              <a:rPr lang="en-US" dirty="0" smtClean="0"/>
              <a:t>Road Transport (except Rail : 1</a:t>
            </a:r>
            <a:r>
              <a:rPr lang="en-US" baseline="30000" dirty="0" smtClean="0"/>
              <a:t>st</a:t>
            </a:r>
            <a:r>
              <a:rPr lang="en-US" dirty="0" smtClean="0"/>
              <a:t> class/AC)</a:t>
            </a:r>
          </a:p>
          <a:p>
            <a:r>
              <a:rPr lang="en-US" dirty="0" smtClean="0"/>
              <a:t>Renting home for residence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Negative list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Service tax:</a:t>
            </a:r>
          </a:p>
        </p:txBody>
      </p:sp>
    </p:spTree>
    <p:extLst>
      <p:ext uri="{BB962C8B-B14F-4D97-AF65-F5344CB8AC3E}">
        <p14:creationId xmlns:p14="http://schemas.microsoft.com/office/powerpoint/2010/main" val="18549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3366974"/>
            <a:ext cx="3071813" cy="1852839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Agriculture related (labor, primary processing)</a:t>
            </a:r>
          </a:p>
          <a:p>
            <a:r>
              <a:rPr lang="en-US" dirty="0"/>
              <a:t>Sericulture, </a:t>
            </a:r>
            <a:r>
              <a:rPr lang="en-US" dirty="0" err="1"/>
              <a:t>pisciculture</a:t>
            </a:r>
            <a:endParaRPr lang="en-US" dirty="0"/>
          </a:p>
          <a:p>
            <a:r>
              <a:rPr lang="en-US" dirty="0" smtClean="0"/>
              <a:t>Education services (but not tuition)</a:t>
            </a:r>
          </a:p>
          <a:p>
            <a:r>
              <a:rPr lang="en-US" dirty="0" smtClean="0"/>
              <a:t>Vocational training</a:t>
            </a:r>
          </a:p>
          <a:p>
            <a:r>
              <a:rPr lang="en-US" dirty="0" smtClean="0"/>
              <a:t>Bank loan, Deposits</a:t>
            </a:r>
          </a:p>
          <a:p>
            <a:r>
              <a:rPr lang="en-US" dirty="0" smtClean="0"/>
              <a:t>Funeral services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Negative </a:t>
            </a:r>
            <a:r>
              <a:rPr lang="en-US" dirty="0"/>
              <a:t>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Service tax</a:t>
            </a:r>
          </a:p>
        </p:txBody>
      </p:sp>
    </p:spTree>
    <p:extLst>
      <p:ext uri="{BB962C8B-B14F-4D97-AF65-F5344CB8AC3E}">
        <p14:creationId xmlns:p14="http://schemas.microsoft.com/office/powerpoint/2010/main" val="39438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3" y="169328"/>
            <a:ext cx="8862828" cy="6401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74941" y="5493465"/>
            <a:ext cx="2006263" cy="107721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Thehindu</a:t>
            </a:r>
            <a:endParaRPr lang="en-US" sz="3200" dirty="0" smtClean="0">
              <a:ln w="0"/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1</a:t>
            </a:r>
            <a:r>
              <a:rPr lang="en-US" sz="3200" baseline="300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st</a:t>
            </a:r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 March</a:t>
            </a:r>
            <a:endParaRPr lang="en-US" sz="3200" dirty="0" smtClean="0">
              <a:ln w="0"/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9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56" y="2645569"/>
            <a:ext cx="3028950" cy="329565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17 categories</a:t>
            </a:r>
          </a:p>
          <a:p>
            <a:r>
              <a:rPr lang="en-US" dirty="0" smtClean="0"/>
              <a:t>Jaitley wants to ‘prune’, to increase tax base</a:t>
            </a:r>
          </a:p>
          <a:p>
            <a:r>
              <a:rPr lang="en-US" dirty="0"/>
              <a:t>Cat1: Government services</a:t>
            </a:r>
          </a:p>
          <a:p>
            <a:r>
              <a:rPr lang="en-US" dirty="0" smtClean="0"/>
              <a:t>So Government / local body services to businessman – will attract service tax.</a:t>
            </a:r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Negative list</a:t>
            </a:r>
            <a:br>
              <a:rPr lang="en-US" dirty="0" smtClean="0"/>
            </a:br>
            <a:r>
              <a:rPr lang="en-US" dirty="0" smtClean="0"/>
              <a:t>Jaitley pruning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Service tax:</a:t>
            </a:r>
          </a:p>
        </p:txBody>
      </p:sp>
    </p:spTree>
    <p:extLst>
      <p:ext uri="{BB962C8B-B14F-4D97-AF65-F5344CB8AC3E}">
        <p14:creationId xmlns:p14="http://schemas.microsoft.com/office/powerpoint/2010/main" val="13660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56" y="2645569"/>
            <a:ext cx="3028950" cy="329565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Cat9: Betting</a:t>
            </a:r>
            <a:r>
              <a:rPr lang="en-US" dirty="0"/>
              <a:t>, gambling, </a:t>
            </a:r>
            <a:r>
              <a:rPr lang="en-US" dirty="0">
                <a:solidFill>
                  <a:srgbClr val="FFFF00"/>
                </a:solidFill>
              </a:rPr>
              <a:t>lottery (lottery to be removed)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Negative list</a:t>
            </a:r>
            <a:br>
              <a:rPr lang="en-US" dirty="0" smtClean="0"/>
            </a:br>
            <a:r>
              <a:rPr lang="en-US" dirty="0" smtClean="0"/>
              <a:t>Pruning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Service tax:</a:t>
            </a:r>
          </a:p>
        </p:txBody>
      </p:sp>
    </p:spTree>
    <p:extLst>
      <p:ext uri="{BB962C8B-B14F-4D97-AF65-F5344CB8AC3E}">
        <p14:creationId xmlns:p14="http://schemas.microsoft.com/office/powerpoint/2010/main" val="5321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56" y="2645569"/>
            <a:ext cx="3028950" cy="329565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Cat10:</a:t>
            </a:r>
            <a:r>
              <a:rPr lang="en-US" dirty="0" smtClean="0"/>
              <a:t> Amusement park</a:t>
            </a:r>
          </a:p>
          <a:p>
            <a:pPr fontAlgn="ctr"/>
            <a:r>
              <a:rPr lang="en-US" dirty="0" smtClean="0">
                <a:solidFill>
                  <a:srgbClr val="FFFF00"/>
                </a:solidFill>
              </a:rPr>
              <a:t>Will charge </a:t>
            </a:r>
            <a:r>
              <a:rPr lang="en-US" dirty="0" smtClean="0"/>
              <a:t>rides</a:t>
            </a:r>
            <a:r>
              <a:rPr lang="en-US" dirty="0"/>
              <a:t>, bowling alleys, amusement arcades, water parks, theme parks, etc.</a:t>
            </a:r>
          </a:p>
          <a:p>
            <a:pPr fontAlgn="ctr"/>
            <a:r>
              <a:rPr lang="en-US" dirty="0" smtClean="0">
                <a:solidFill>
                  <a:srgbClr val="FFFF00"/>
                </a:solidFill>
              </a:rPr>
              <a:t>Will charge:</a:t>
            </a:r>
            <a:r>
              <a:rPr lang="en-US" dirty="0" smtClean="0"/>
              <a:t> Concerts</a:t>
            </a:r>
            <a:r>
              <a:rPr lang="en-US" dirty="0"/>
              <a:t>, non-recognized sporting events, pageants, music concerts and award functions- if ticket price &gt;500 Rs</a:t>
            </a:r>
            <a:r>
              <a:rPr lang="en-US" dirty="0" smtClean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Negative list</a:t>
            </a:r>
            <a:br>
              <a:rPr lang="en-US" dirty="0" smtClean="0"/>
            </a:br>
            <a:r>
              <a:rPr lang="en-US" dirty="0" smtClean="0"/>
              <a:t>Pruning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Service tax:</a:t>
            </a:r>
          </a:p>
        </p:txBody>
      </p:sp>
    </p:spTree>
    <p:extLst>
      <p:ext uri="{BB962C8B-B14F-4D97-AF65-F5344CB8AC3E}">
        <p14:creationId xmlns:p14="http://schemas.microsoft.com/office/powerpoint/2010/main" val="35291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Negative List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Service tax doesn’t apply to these services</a:t>
            </a:r>
          </a:p>
          <a:p>
            <a:r>
              <a:rPr lang="en-US" dirty="0" smtClean="0"/>
              <a:t>To change this list, have to amend finance Act</a:t>
            </a:r>
          </a:p>
          <a:p>
            <a:r>
              <a:rPr lang="en-US" dirty="0" smtClean="0"/>
              <a:t>Budget-2015 Pruning began</a:t>
            </a:r>
          </a:p>
          <a:p>
            <a:r>
              <a:rPr lang="en-US" dirty="0" smtClean="0"/>
              <a:t>G2B, Lottery, Amusement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**WAIT for article</a:t>
            </a:r>
          </a:p>
          <a:p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By Government notification</a:t>
            </a:r>
          </a:p>
          <a:p>
            <a:r>
              <a:rPr lang="en-US" dirty="0" smtClean="0"/>
              <a:t>Don’t need parliament approval to change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Exempted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4" y="108980"/>
            <a:ext cx="11745386" cy="6606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7518" y="5778843"/>
            <a:ext cx="6276386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Wait for the article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Negative List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Need parliament permission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By Government notification</a:t>
            </a:r>
          </a:p>
          <a:p>
            <a:r>
              <a:rPr lang="en-US" dirty="0" smtClean="0"/>
              <a:t>Don’t need parliament approval to change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Exempted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4" y="190260"/>
            <a:ext cx="11806346" cy="6641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7518" y="5778843"/>
            <a:ext cx="6276386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Wait for the article</a:t>
            </a:r>
            <a:endParaRPr 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Customs (GK type not much important for UPSC)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118612"/>
              </p:ext>
            </p:extLst>
          </p:nvPr>
        </p:nvGraphicFramePr>
        <p:xfrm>
          <a:off x="734505" y="990049"/>
          <a:ext cx="10515600" cy="538873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Increase</a:t>
                      </a:r>
                      <a:endParaRPr lang="en-US" sz="1600" dirty="0">
                        <a:effectLst/>
                        <a:latin typeface="Franklin Gothic Medium Cond" panose="020B060603040202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Decreased (Raw Material used in following)</a:t>
                      </a:r>
                      <a:endParaRPr lang="en-US" sz="1600">
                        <a:effectLst/>
                        <a:latin typeface="Franklin Gothic Medium Cond" panose="020B060603040202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0800" marR="50800" marT="50800" marB="50800"/>
                </a:tc>
              </a:tr>
              <a:tr h="0">
                <a:tc>
                  <a:txBody>
                    <a:bodyPr/>
                    <a:lstStyle/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Metallurgical coke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Commercial vehicles (from 10 to 40%), But not for completely knockdown kits (10%)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hybrid vehicles, electric </a:t>
                      </a:r>
                      <a:r>
                        <a:rPr lang="en-US" sz="2000" b="0" dirty="0" smtClean="0">
                          <a:effectLst/>
                          <a:latin typeface="Franklin Gothic Medium Cond" panose="020B0606030402020204" pitchFamily="34" charset="0"/>
                        </a:rPr>
                        <a:t>cars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Metal parts in insulators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Parts of hybrid vehicles (continued)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Magnetron in microwave ovens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 err="1">
                          <a:effectLst/>
                          <a:latin typeface="Franklin Gothic Medium Cond" panose="020B0606030402020204" pitchFamily="34" charset="0"/>
                        </a:rPr>
                        <a:t>Anthraquinone</a:t>
                      </a: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 used in mfg. of hydrogen peroxide.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Zeolite for </a:t>
                      </a:r>
                      <a:r>
                        <a:rPr lang="en-US" sz="2000" b="0" dirty="0" err="1">
                          <a:effectLst/>
                          <a:latin typeface="Franklin Gothic Medium Cond" panose="020B0606030402020204" pitchFamily="34" charset="0"/>
                        </a:rPr>
                        <a:t>washcoats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 err="1">
                          <a:effectLst/>
                          <a:latin typeface="Franklin Gothic Medium Cond" panose="020B0606030402020204" pitchFamily="34" charset="0"/>
                        </a:rPr>
                        <a:t>Sulphuric</a:t>
                      </a: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 acid for fertilizers.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Digital video camera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 err="1">
                          <a:effectLst/>
                          <a:latin typeface="Franklin Gothic Medium Cond" panose="020B0606030402020204" pitchFamily="34" charset="0"/>
                        </a:rPr>
                        <a:t>Liquified</a:t>
                      </a: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 butane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 err="1">
                          <a:effectLst/>
                          <a:latin typeface="Franklin Gothic Medium Cond" panose="020B0606030402020204" pitchFamily="34" charset="0"/>
                        </a:rPr>
                        <a:t>Antiomony</a:t>
                      </a: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 </a:t>
                      </a:r>
                      <a:r>
                        <a:rPr lang="en-US" sz="2000" b="0" dirty="0" err="1">
                          <a:effectLst/>
                          <a:latin typeface="Franklin Gothic Medium Cond" panose="020B0606030402020204" pitchFamily="34" charset="0"/>
                        </a:rPr>
                        <a:t>metal,Ilmenite</a:t>
                      </a: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, Metal scrap etc.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flexible medical video endoscopes, telecom fibers, Organic LED (OLED), LEDs, Tablet computer parts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Solar water panel, LED parts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</a:endParaRP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000" b="0" dirty="0">
                          <a:effectLst/>
                          <a:latin typeface="Franklin Gothic Medium Cond" panose="020B0606030402020204" pitchFamily="34" charset="0"/>
                        </a:rPr>
                        <a:t>Pacemaker parts</a:t>
                      </a:r>
                      <a:endParaRPr lang="en-US" sz="1800" b="0" dirty="0">
                        <a:effectLst/>
                        <a:latin typeface="Franklin Gothic Medium Cond" panose="020B060603040202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8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Excise (</a:t>
            </a:r>
            <a:r>
              <a:rPr lang="en-US" smtClean="0"/>
              <a:t>GK type not </a:t>
            </a:r>
            <a:r>
              <a:rPr lang="en-US" dirty="0" smtClean="0"/>
              <a:t>much imp for UPSC)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790220"/>
              </p:ext>
            </p:extLst>
          </p:nvPr>
        </p:nvGraphicFramePr>
        <p:xfrm>
          <a:off x="838200" y="1017404"/>
          <a:ext cx="10515600" cy="4116706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increase</a:t>
                      </a:r>
                      <a:endParaRPr lang="en-US" sz="2400" b="0" dirty="0">
                        <a:effectLst/>
                        <a:latin typeface="Franklin Gothic Medium Cond" panose="020B060603040202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Franklin Gothic Medium Cond" panose="020B0606030402020204" pitchFamily="34" charset="0"/>
                        </a:rPr>
                        <a:t>decrease</a:t>
                      </a:r>
                      <a:endParaRPr lang="en-US" sz="2400" b="0">
                        <a:effectLst/>
                        <a:latin typeface="Franklin Gothic Medium Cond" panose="020B060603040202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0800" marR="50800" marT="50800" marB="50800"/>
                </a:tc>
              </a:tr>
              <a:tr h="0">
                <a:tc>
                  <a:txBody>
                    <a:bodyPr/>
                    <a:lstStyle/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Polythene bags</a:t>
                      </a: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Cigarettes &amp; tobacco products (But not </a:t>
                      </a:r>
                      <a:r>
                        <a:rPr lang="en-US" sz="2400" b="0" dirty="0" err="1">
                          <a:effectLst/>
                          <a:latin typeface="Franklin Gothic Medium Cond" panose="020B0606030402020204" pitchFamily="34" charset="0"/>
                        </a:rPr>
                        <a:t>bidi</a:t>
                      </a:r>
                      <a:r>
                        <a:rPr lang="en-US" sz="2400" b="0" dirty="0" smtClean="0">
                          <a:effectLst/>
                          <a:latin typeface="Franklin Gothic Medium Cond" panose="020B0606030402020204" pitchFamily="34" charset="0"/>
                        </a:rPr>
                        <a:t>)</a:t>
                      </a:r>
                      <a:endParaRPr lang="en-US" sz="2400" b="0" dirty="0">
                        <a:effectLst/>
                        <a:latin typeface="Franklin Gothic Medium Cond" panose="020B060603040202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Leather </a:t>
                      </a:r>
                      <a:r>
                        <a:rPr lang="en-US" sz="2400" b="0" dirty="0" err="1">
                          <a:effectLst/>
                          <a:latin typeface="Franklin Gothic Medium Cond" panose="020B0606030402020204" pitchFamily="34" charset="0"/>
                        </a:rPr>
                        <a:t>Footware</a:t>
                      </a: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 &gt;1000 (12% to 6%)</a:t>
                      </a: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Parts of hybrid vehicles</a:t>
                      </a: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solar PV, pacemaker parts</a:t>
                      </a: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Table computer, </a:t>
                      </a: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wind-power generators, solar water heater, solar PV</a:t>
                      </a: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Integrated circuit wafer in smart cards</a:t>
                      </a: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 err="1">
                          <a:effectLst/>
                          <a:latin typeface="Franklin Gothic Medium Cond" panose="020B0606030402020204" pitchFamily="34" charset="0"/>
                        </a:rPr>
                        <a:t>Aggarbattis</a:t>
                      </a: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 </a:t>
                      </a:r>
                      <a:r>
                        <a:rPr lang="en-US" sz="2400" b="0" dirty="0" smtClean="0">
                          <a:effectLst/>
                          <a:latin typeface="Franklin Gothic Medium Cond" panose="020B0606030402020204" pitchFamily="34" charset="0"/>
                        </a:rPr>
                        <a:t>interim </a:t>
                      </a: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compounds</a:t>
                      </a:r>
                    </a:p>
                    <a:p>
                      <a:pPr marL="742950" marR="0" lvl="1" indent="-285750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914400" algn="l"/>
                        </a:tabLst>
                      </a:pPr>
                      <a:r>
                        <a:rPr lang="en-US" sz="2400" b="0" dirty="0">
                          <a:effectLst/>
                          <a:latin typeface="Franklin Gothic Medium Cond" panose="020B0606030402020204" pitchFamily="34" charset="0"/>
                        </a:rPr>
                        <a:t>Ambulance </a:t>
                      </a:r>
                      <a:r>
                        <a:rPr lang="en-US" sz="2400" b="0" dirty="0" err="1">
                          <a:effectLst/>
                          <a:latin typeface="Franklin Gothic Medium Cond" panose="020B0606030402020204" pitchFamily="34" charset="0"/>
                        </a:rPr>
                        <a:t>chasis</a:t>
                      </a:r>
                      <a:endParaRPr lang="en-US" sz="2400" b="0" dirty="0">
                        <a:effectLst/>
                        <a:latin typeface="Franklin Gothic Medium Cond" panose="020B060603040202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99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565" y="914400"/>
            <a:ext cx="9520869" cy="52625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Thehindu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March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0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0" y="122032"/>
            <a:ext cx="8413441" cy="67359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74941" y="5493465"/>
            <a:ext cx="2006263" cy="107721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Thehindu</a:t>
            </a:r>
            <a:endParaRPr lang="en-US" sz="3200" dirty="0" smtClean="0">
              <a:ln w="0"/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1</a:t>
            </a:r>
            <a:r>
              <a:rPr lang="en-US" sz="3200" baseline="300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st</a:t>
            </a:r>
            <a:r>
              <a:rPr lang="en-US" sz="3200" dirty="0" smtClean="0">
                <a:ln w="0"/>
                <a:solidFill>
                  <a:schemeClr val="bg1"/>
                </a:solidFill>
                <a:latin typeface="Franklin Gothic Demi Cond" panose="020B0706030402020204" pitchFamily="34" charset="0"/>
              </a:rPr>
              <a:t> March</a:t>
            </a:r>
            <a:endParaRPr lang="en-US" sz="3200" dirty="0" smtClean="0">
              <a:ln w="0"/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5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41" y="2736883"/>
            <a:ext cx="2608115" cy="2608115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 fontAlgn="ctr">
              <a:buFont typeface="+mj-lt"/>
              <a:buAutoNum type="arabicPeriod"/>
            </a:pPr>
            <a:r>
              <a:rPr lang="en-US" dirty="0" smtClean="0"/>
              <a:t>Custom duty reduced: make in India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 smtClean="0"/>
              <a:t>Central </a:t>
            </a:r>
            <a:r>
              <a:rPr lang="en-US" dirty="0"/>
              <a:t>excise / service tax registration : online and within 2 days.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/>
              <a:t>Indirect Tax payers can use digitally signed invoices and e-records = less paperwork and red tapes.</a:t>
            </a:r>
          </a:p>
          <a:p>
            <a:pPr marL="742950" indent="-742950" fontAlgn="ctr">
              <a:buFont typeface="+mj-lt"/>
              <a:buAutoNum type="arabicPeriod"/>
            </a:pPr>
            <a:r>
              <a:rPr lang="en-US" dirty="0"/>
              <a:t>CENVAT credit limit 6 months =&gt; 1 </a:t>
            </a:r>
            <a:r>
              <a:rPr lang="en-US" dirty="0" smtClean="0"/>
              <a:t>years (further: GST PPT)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</a:t>
            </a:r>
            <a:br>
              <a:rPr lang="en-US" dirty="0" smtClean="0"/>
            </a:br>
            <a:r>
              <a:rPr lang="en-US" dirty="0" smtClean="0"/>
              <a:t>Excise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Ease of doing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</a:t>
            </a:r>
            <a:r>
              <a:rPr lang="en-US" dirty="0" err="1" smtClean="0"/>
              <a:t>Cess</a:t>
            </a:r>
            <a:r>
              <a:rPr lang="en-US" dirty="0" smtClean="0"/>
              <a:t> removed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Ease of doing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526834"/>
              </p:ext>
            </p:extLst>
          </p:nvPr>
        </p:nvGraphicFramePr>
        <p:xfrm>
          <a:off x="388995" y="356870"/>
          <a:ext cx="8196205" cy="2841381"/>
        </p:xfrm>
        <a:graphic>
          <a:graphicData uri="http://schemas.openxmlformats.org/drawingml/2006/table">
            <a:tbl>
              <a:tblPr/>
              <a:tblGrid>
                <a:gridCol w="3248285"/>
                <a:gridCol w="2282036"/>
                <a:gridCol w="2665884"/>
              </a:tblGrid>
              <a:tr h="9997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Cess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Education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(2%)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Sec. 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&amp; High </a:t>
                      </a:r>
                      <a:r>
                        <a:rPr lang="en-US" sz="36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edu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. (1%)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250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Customs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(not in GST)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Yes (imports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yes (imports)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Road </a:t>
            </a:r>
            <a:r>
              <a:rPr lang="en-US" dirty="0" err="1" smtClean="0">
                <a:solidFill>
                  <a:srgbClr val="C00000"/>
                </a:solidFill>
              </a:rPr>
              <a:t>Cess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on Petro-</a:t>
            </a:r>
            <a:r>
              <a:rPr lang="en-US" dirty="0" err="1" smtClean="0"/>
              <a:t>diesel..yes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need </a:t>
            </a:r>
            <a:r>
              <a:rPr lang="en-US" dirty="0">
                <a:solidFill>
                  <a:srgbClr val="C00000"/>
                </a:solidFill>
              </a:rPr>
              <a:t>2% Swatch Bharat </a:t>
            </a:r>
            <a:r>
              <a:rPr lang="en-US" dirty="0" err="1">
                <a:solidFill>
                  <a:srgbClr val="C00000"/>
                </a:solidFill>
              </a:rPr>
              <a:t>Cess</a:t>
            </a:r>
            <a:r>
              <a:rPr lang="en-US" dirty="0"/>
              <a:t> on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</a:t>
            </a:r>
            <a:r>
              <a:rPr lang="en-US" dirty="0" err="1" smtClean="0"/>
              <a:t>Cess</a:t>
            </a:r>
            <a:r>
              <a:rPr lang="en-US" dirty="0" smtClean="0"/>
              <a:t> removed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Ease of doing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388995" y="356870"/>
          <a:ext cx="8196205" cy="4483882"/>
        </p:xfrm>
        <a:graphic>
          <a:graphicData uri="http://schemas.openxmlformats.org/drawingml/2006/table">
            <a:tbl>
              <a:tblPr/>
              <a:tblGrid>
                <a:gridCol w="3248285"/>
                <a:gridCol w="2282036"/>
                <a:gridCol w="2665884"/>
              </a:tblGrid>
              <a:tr h="9997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Cess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Education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(2%)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Sec. 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&amp; High </a:t>
                      </a:r>
                      <a:r>
                        <a:rPr lang="en-US" sz="36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edu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. (1%)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250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Customs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(not in GST)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Yes (imports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yes (imports)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250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Central Excise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▲ 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12.5%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No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No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40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If need </a:t>
            </a:r>
            <a:r>
              <a:rPr lang="en-US" dirty="0">
                <a:solidFill>
                  <a:srgbClr val="C00000"/>
                </a:solidFill>
              </a:rPr>
              <a:t>2% Swatch Bharat </a:t>
            </a:r>
            <a:r>
              <a:rPr lang="en-US" dirty="0" err="1">
                <a:solidFill>
                  <a:srgbClr val="C00000"/>
                </a:solidFill>
              </a:rPr>
              <a:t>Cess</a:t>
            </a:r>
            <a:r>
              <a:rPr lang="en-US" dirty="0"/>
              <a:t> on Services</a:t>
            </a:r>
          </a:p>
          <a:p>
            <a:r>
              <a:rPr lang="en-US" dirty="0"/>
              <a:t>Smoother </a:t>
            </a:r>
            <a:r>
              <a:rPr lang="en-US" dirty="0" smtClean="0"/>
              <a:t>GST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</a:t>
            </a:r>
            <a:r>
              <a:rPr lang="en-US" dirty="0" err="1" smtClean="0"/>
              <a:t>Cess</a:t>
            </a:r>
            <a:r>
              <a:rPr lang="en-US" dirty="0" smtClean="0"/>
              <a:t> removed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Ease of doing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388995" y="356870"/>
          <a:ext cx="8196205" cy="5682762"/>
        </p:xfrm>
        <a:graphic>
          <a:graphicData uri="http://schemas.openxmlformats.org/drawingml/2006/table">
            <a:tbl>
              <a:tblPr/>
              <a:tblGrid>
                <a:gridCol w="3248285"/>
                <a:gridCol w="2282036"/>
                <a:gridCol w="2665884"/>
              </a:tblGrid>
              <a:tr h="9997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Cess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Education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(2%)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Sec. 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&amp; High </a:t>
                      </a:r>
                      <a:r>
                        <a:rPr lang="en-US" sz="3600" dirty="0" err="1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edu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. (1%)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250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Customs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(not in GST)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Yes (imports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 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yes (imports)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250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Central Excise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▲ 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12.5%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No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No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97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Service 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tax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▲14%</a:t>
                      </a:r>
                      <a:endParaRPr lang="en-US" sz="3600" dirty="0">
                        <a:solidFill>
                          <a:schemeClr val="bg1"/>
                        </a:solidFill>
                        <a:latin typeface="Franklin Gothic Demi Cond" panose="020B07060304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No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2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Franklin Gothic Demi Cond" panose="020B0706030402020204" pitchFamily="34" charset="0"/>
                        </a:rPr>
                        <a:t>No.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2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3" y="3335941"/>
            <a:ext cx="3089275" cy="2241931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Clean energy </a:t>
            </a:r>
            <a:r>
              <a:rPr lang="en-US" dirty="0" err="1" smtClean="0"/>
              <a:t>cess</a:t>
            </a:r>
            <a:endParaRPr lang="en-US" dirty="0" smtClean="0"/>
          </a:p>
          <a:p>
            <a:pPr fontAlgn="ctr"/>
            <a:r>
              <a:rPr lang="en-US" dirty="0" smtClean="0"/>
              <a:t>Both </a:t>
            </a:r>
            <a:r>
              <a:rPr lang="en-US" dirty="0" err="1" smtClean="0"/>
              <a:t>desi</a:t>
            </a:r>
            <a:r>
              <a:rPr lang="en-US" dirty="0" smtClean="0"/>
              <a:t> and imported</a:t>
            </a:r>
          </a:p>
          <a:p>
            <a:pPr fontAlgn="ctr"/>
            <a:r>
              <a:rPr lang="en-US" dirty="0"/>
              <a:t>Increased from Rs.100 to 200 per </a:t>
            </a:r>
            <a:r>
              <a:rPr lang="en-US" dirty="0" err="1" smtClean="0"/>
              <a:t>tonne</a:t>
            </a:r>
            <a:endParaRPr lang="en-US" dirty="0"/>
          </a:p>
          <a:p>
            <a:pPr fontAlgn="ctr"/>
            <a:r>
              <a:rPr lang="en-US" dirty="0" smtClean="0"/>
              <a:t>Funds </a:t>
            </a:r>
            <a:r>
              <a:rPr lang="en-US" dirty="0"/>
              <a:t>will go to Clean environment </a:t>
            </a:r>
            <a:r>
              <a:rPr lang="en-US" dirty="0" smtClean="0"/>
              <a:t>projects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877642"/>
            <a:ext cx="10301521" cy="373206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ID: Increasing order (BE-2015), </a:t>
            </a:r>
            <a:r>
              <a:rPr lang="en-US" dirty="0" err="1" smtClean="0"/>
              <a:t>shortfall..yes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2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839788" y="2227122"/>
            <a:ext cx="5157787" cy="299113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Direct indirect</a:t>
            </a:r>
          </a:p>
          <a:p>
            <a:r>
              <a:rPr lang="en-US" dirty="0" smtClean="0"/>
              <a:t>Types, Theory, pros-cons</a:t>
            </a:r>
          </a:p>
          <a:p>
            <a:r>
              <a:rPr lang="en-US" dirty="0" smtClean="0"/>
              <a:t>Budget-2015 provisions</a:t>
            </a:r>
          </a:p>
          <a:p>
            <a:r>
              <a:rPr lang="en-US" dirty="0" smtClean="0"/>
              <a:t>NEXT: RANKING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Indirect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9788" y="1276160"/>
            <a:ext cx="2487930" cy="2334569"/>
            <a:chOff x="839788" y="1276160"/>
            <a:chExt cx="2487930" cy="23345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1276160"/>
              <a:ext cx="2487930" cy="168823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46509" y="2964398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Corp.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59175" y="4468752"/>
            <a:ext cx="2487930" cy="2220763"/>
            <a:chOff x="759175" y="4468752"/>
            <a:chExt cx="2487930" cy="222076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75" y="4468752"/>
              <a:ext cx="2487930" cy="18696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9175" y="6043184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IT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56611" y="1142757"/>
            <a:ext cx="2445448" cy="2445448"/>
            <a:chOff x="3418681" y="1881567"/>
            <a:chExt cx="2445448" cy="244544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681" y="1881567"/>
              <a:ext cx="2445448" cy="24454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418681" y="368068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Wealth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18157" y="1276160"/>
            <a:ext cx="2497244" cy="2496850"/>
            <a:chOff x="6418157" y="1276160"/>
            <a:chExt cx="2497244" cy="24968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157" y="1276160"/>
              <a:ext cx="2497244" cy="205913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24227" y="3126679"/>
              <a:ext cx="2491173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Custom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475974" y="4037511"/>
            <a:ext cx="2497244" cy="2328838"/>
            <a:chOff x="6475974" y="4037511"/>
            <a:chExt cx="2497244" cy="232883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974" y="4037511"/>
              <a:ext cx="2497244" cy="187293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475974" y="5720018"/>
              <a:ext cx="249724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Service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50" y="2064073"/>
            <a:ext cx="2194750" cy="30482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59050" y="4466006"/>
            <a:ext cx="219475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Excise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159050" y="2066819"/>
            <a:ext cx="2194750" cy="3048264"/>
            <a:chOff x="9159050" y="2066819"/>
            <a:chExt cx="2194750" cy="304826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9050" y="2066819"/>
              <a:ext cx="2194750" cy="304826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159050" y="4468752"/>
              <a:ext cx="2194750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Excise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41408" y="3680684"/>
            <a:ext cx="2445448" cy="2725661"/>
            <a:chOff x="3441408" y="3680684"/>
            <a:chExt cx="2445448" cy="27256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605" y="3680684"/>
              <a:ext cx="1641133" cy="236986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441408" y="576001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STT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368418" y="518275"/>
            <a:ext cx="2445448" cy="2725661"/>
            <a:chOff x="3441408" y="3680684"/>
            <a:chExt cx="2445448" cy="272566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605" y="3680684"/>
              <a:ext cx="1641133" cy="236986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441408" y="576001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STT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 2014 (descending order)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0982" y="972471"/>
            <a:ext cx="2487930" cy="2334569"/>
            <a:chOff x="839788" y="1276160"/>
            <a:chExt cx="2487930" cy="23345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1276160"/>
              <a:ext cx="2487930" cy="16882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46509" y="2964398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Corp.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80488" y="1016125"/>
            <a:ext cx="2487930" cy="2220763"/>
            <a:chOff x="759175" y="4468752"/>
            <a:chExt cx="2487930" cy="22207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75" y="4468752"/>
              <a:ext cx="2487930" cy="18696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9175" y="6043184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IT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19415" y="861592"/>
            <a:ext cx="2445448" cy="2445448"/>
            <a:chOff x="3418681" y="1881567"/>
            <a:chExt cx="2445448" cy="244544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681" y="1881567"/>
              <a:ext cx="2445448" cy="244544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18681" y="368068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Wealth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0103" y="3746853"/>
            <a:ext cx="2497244" cy="2496850"/>
            <a:chOff x="6418157" y="1276160"/>
            <a:chExt cx="2497244" cy="2496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157" y="1276160"/>
              <a:ext cx="2497244" cy="205913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24227" y="3126679"/>
              <a:ext cx="2491173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Custom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96000" y="3804361"/>
            <a:ext cx="2497244" cy="2328838"/>
            <a:chOff x="6475974" y="4037511"/>
            <a:chExt cx="2497244" cy="232883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974" y="4037511"/>
              <a:ext cx="2497244" cy="187293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475974" y="5720018"/>
              <a:ext cx="249724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Service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284321" y="3643069"/>
            <a:ext cx="2194750" cy="3048264"/>
            <a:chOff x="9159050" y="2066819"/>
            <a:chExt cx="2194750" cy="304826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9050" y="2066819"/>
              <a:ext cx="2194750" cy="304826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159050" y="4468752"/>
              <a:ext cx="2194750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Excise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flipV="1">
            <a:off x="1947865" y="3407326"/>
            <a:ext cx="7409401" cy="36576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268995" y="1231962"/>
            <a:ext cx="1706974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Direct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Taxes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12714" y="4319451"/>
            <a:ext cx="1963006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Indirect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Taxes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5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368418" y="518275"/>
            <a:ext cx="2445448" cy="2725661"/>
            <a:chOff x="3441408" y="3680684"/>
            <a:chExt cx="2445448" cy="272566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605" y="3680684"/>
              <a:ext cx="1641133" cy="236986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441408" y="576001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STT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</a:t>
            </a:r>
            <a:r>
              <a:rPr lang="en-US" dirty="0" smtClean="0"/>
              <a:t>E </a:t>
            </a:r>
            <a:r>
              <a:rPr lang="en-US" dirty="0" smtClean="0">
                <a:solidFill>
                  <a:srgbClr val="FFC000"/>
                </a:solidFill>
              </a:rPr>
              <a:t>2015</a:t>
            </a:r>
            <a:r>
              <a:rPr lang="en-US" dirty="0" smtClean="0"/>
              <a:t> (descending order)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0982" y="972471"/>
            <a:ext cx="2487930" cy="2334569"/>
            <a:chOff x="839788" y="1276160"/>
            <a:chExt cx="2487930" cy="23345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1276160"/>
              <a:ext cx="2487930" cy="16882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46509" y="2964398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Corp.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80488" y="1016125"/>
            <a:ext cx="2487930" cy="2220763"/>
            <a:chOff x="759175" y="4468752"/>
            <a:chExt cx="2487930" cy="22207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75" y="4468752"/>
              <a:ext cx="2487930" cy="18696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9175" y="6043184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IT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19415" y="837399"/>
            <a:ext cx="2445448" cy="2445448"/>
            <a:chOff x="3418681" y="1881567"/>
            <a:chExt cx="2445448" cy="244544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681" y="1881567"/>
              <a:ext cx="2445448" cy="244544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18681" y="368068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Wealth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83063" y="3717303"/>
            <a:ext cx="2497244" cy="2496850"/>
            <a:chOff x="6418157" y="1276160"/>
            <a:chExt cx="2497244" cy="2496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157" y="1276160"/>
              <a:ext cx="2497244" cy="205913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24227" y="3126679"/>
              <a:ext cx="2491173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Custom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253412" y="3726867"/>
            <a:ext cx="2497244" cy="2882836"/>
            <a:chOff x="6475974" y="4037511"/>
            <a:chExt cx="2497244" cy="288283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974" y="4037511"/>
              <a:ext cx="2497244" cy="187293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475974" y="5720018"/>
              <a:ext cx="2497244" cy="120032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Service </a:t>
              </a:r>
            </a:p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14%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85738" y="3544188"/>
            <a:ext cx="2194750" cy="3048264"/>
            <a:chOff x="9159050" y="2066819"/>
            <a:chExt cx="2194750" cy="304826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9050" y="2066819"/>
              <a:ext cx="2194750" cy="304826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159050" y="4468752"/>
              <a:ext cx="2194750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Excise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flipV="1">
            <a:off x="1947865" y="3407326"/>
            <a:ext cx="7409401" cy="36576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268995" y="1231962"/>
            <a:ext cx="1706974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Direct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Taxes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12714" y="4319451"/>
            <a:ext cx="1963006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Indirect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Taxes</a:t>
            </a:r>
          </a:p>
        </p:txBody>
      </p:sp>
    </p:spTree>
    <p:extLst>
      <p:ext uri="{BB962C8B-B14F-4D97-AF65-F5344CB8AC3E}">
        <p14:creationId xmlns:p14="http://schemas.microsoft.com/office/powerpoint/2010/main" val="278769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Readymade notes only “supplement”.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Writer’s interpretation of what’s important &amp; what’s not? (</a:t>
            </a:r>
            <a:r>
              <a:rPr lang="en-US" dirty="0" smtClean="0">
                <a:solidFill>
                  <a:srgbClr val="FFC000"/>
                </a:solidFill>
              </a:rPr>
              <a:t>Sting Op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Factual errors creep in.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Assertion reasoning- directly lifted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Mains /essay: statements / ideas lifted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Fodder for “Vague” questions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Hindi / Gujarati : terminology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you should read budget speech + Survey?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2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613459" y="4256191"/>
            <a:ext cx="1733514" cy="2275254"/>
            <a:chOff x="3441408" y="3680684"/>
            <a:chExt cx="2445448" cy="272566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605" y="3680684"/>
              <a:ext cx="1641133" cy="23698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441408" y="576001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STT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 2014 (descending order)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087867" y="4847933"/>
            <a:ext cx="1851881" cy="1869055"/>
            <a:chOff x="3418681" y="1881567"/>
            <a:chExt cx="2445448" cy="244544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681" y="1881567"/>
              <a:ext cx="2445448" cy="244544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18681" y="368068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Wealth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661366" y="3657956"/>
            <a:ext cx="2497244" cy="2328838"/>
            <a:chOff x="6475974" y="4037511"/>
            <a:chExt cx="2497244" cy="232883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974" y="4037511"/>
              <a:ext cx="2497244" cy="187293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475974" y="5720018"/>
              <a:ext cx="249724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Service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84739" y="1938181"/>
            <a:ext cx="2194750" cy="3048264"/>
            <a:chOff x="9159050" y="2066819"/>
            <a:chExt cx="2194750" cy="304826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9050" y="2066819"/>
              <a:ext cx="2194750" cy="304826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159050" y="4468752"/>
              <a:ext cx="2194750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Excise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895344" y="1067941"/>
            <a:ext cx="7458456" cy="3779992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569249" y="1497339"/>
            <a:ext cx="2290873" cy="2257111"/>
            <a:chOff x="6418157" y="1276160"/>
            <a:chExt cx="2497244" cy="2496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157" y="1276160"/>
              <a:ext cx="2497244" cy="205913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24227" y="3126679"/>
              <a:ext cx="2491173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Custom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0982" y="366266"/>
            <a:ext cx="2487930" cy="2334569"/>
            <a:chOff x="839788" y="1276160"/>
            <a:chExt cx="2487930" cy="23345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1276160"/>
              <a:ext cx="2487930" cy="16882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46509" y="2964398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Corp.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39695" y="1156958"/>
            <a:ext cx="2195545" cy="2013254"/>
            <a:chOff x="759175" y="4468752"/>
            <a:chExt cx="2487930" cy="22207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75" y="4468752"/>
              <a:ext cx="2487930" cy="18696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9175" y="6043184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IT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8089" y="3888896"/>
            <a:ext cx="5125444" cy="2554545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Franklin Gothic Heavy" panose="020B0903020102020204" pitchFamily="34" charset="0"/>
              </a:rPr>
              <a:t>Revenue Shortfall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Est: 13.6 L Cr.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Revised: 12.5 </a:t>
            </a:r>
            <a:r>
              <a:rPr lang="en-US" sz="4000" dirty="0" err="1" smtClean="0">
                <a:latin typeface="Franklin Gothic Heavy" panose="020B0903020102020204" pitchFamily="34" charset="0"/>
              </a:rPr>
              <a:t>LCr</a:t>
            </a:r>
            <a:r>
              <a:rPr lang="en-US" sz="4000" dirty="0" smtClean="0">
                <a:latin typeface="Franklin Gothic Heavy" panose="020B0903020102020204" pitchFamily="34" charset="0"/>
              </a:rPr>
              <a:t>.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Shortfall: 1.10 L cr</a:t>
            </a:r>
            <a:endParaRPr lang="en-US" sz="40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09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395855" y="2726211"/>
            <a:ext cx="2290873" cy="2257111"/>
            <a:chOff x="6418157" y="1276160"/>
            <a:chExt cx="2497244" cy="24968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157" y="1276160"/>
              <a:ext cx="2497244" cy="205913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24227" y="3126679"/>
              <a:ext cx="2491173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Custom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86749" y="3778001"/>
            <a:ext cx="1733514" cy="2275254"/>
            <a:chOff x="3441408" y="3680684"/>
            <a:chExt cx="2445448" cy="272566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605" y="3680684"/>
              <a:ext cx="1641133" cy="23698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441408" y="576001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STT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 2015 (descending order)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087867" y="4847933"/>
            <a:ext cx="1851881" cy="1869055"/>
            <a:chOff x="3418681" y="1881567"/>
            <a:chExt cx="2445448" cy="244544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681" y="1881567"/>
              <a:ext cx="2445448" cy="244544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18681" y="3680684"/>
              <a:ext cx="2445448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Wealth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51073" y="2042208"/>
            <a:ext cx="2497244" cy="2328838"/>
            <a:chOff x="6475974" y="4037511"/>
            <a:chExt cx="2497244" cy="232883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974" y="4037511"/>
              <a:ext cx="2497244" cy="187293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475974" y="5720018"/>
              <a:ext cx="249724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Service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57375" y="832267"/>
            <a:ext cx="2194750" cy="3048264"/>
            <a:chOff x="9159050" y="2066819"/>
            <a:chExt cx="2194750" cy="304826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9050" y="2066819"/>
              <a:ext cx="2194750" cy="304826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159050" y="4468752"/>
              <a:ext cx="2194750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Excise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895344" y="1067941"/>
            <a:ext cx="7458456" cy="3779992"/>
          </a:xfrm>
          <a:prstGeom prst="straightConnector1">
            <a:avLst/>
          </a:prstGeom>
          <a:ln w="1270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0982" y="366266"/>
            <a:ext cx="2487930" cy="2334569"/>
            <a:chOff x="839788" y="1276160"/>
            <a:chExt cx="2487930" cy="23345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1276160"/>
              <a:ext cx="2487930" cy="16882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46509" y="2964398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Corp.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39695" y="1156958"/>
            <a:ext cx="2195545" cy="2013254"/>
            <a:chOff x="759175" y="4468752"/>
            <a:chExt cx="2487930" cy="22207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75" y="4468752"/>
              <a:ext cx="2487930" cy="18696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9175" y="6043184"/>
              <a:ext cx="2481209" cy="6463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anklin Gothic Heavy" panose="020B0903020102020204" pitchFamily="34" charset="0"/>
                </a:rPr>
                <a:t>IT</a:t>
              </a:r>
              <a:endPara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19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30" y="383350"/>
            <a:ext cx="10566400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51000" y="4843209"/>
            <a:ext cx="6641640" cy="646331"/>
          </a:xfrm>
          <a:prstGeom prst="homePlate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Gross vs Net Tax Revenue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9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696" y="210313"/>
            <a:ext cx="4041648" cy="1416920"/>
          </a:xfrm>
          <a:solidFill>
            <a:srgbClr val="C00000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/>
              <a:t>Gross Tax Revenue</a:t>
            </a:r>
            <a:r>
              <a:rPr lang="gu-IN" sz="3600" dirty="0" smtClean="0"/>
              <a:t/>
            </a:r>
            <a:br>
              <a:rPr lang="gu-IN" sz="3600" dirty="0" smtClean="0"/>
            </a:br>
            <a:r>
              <a:rPr lang="gu-IN" sz="3600" dirty="0" smtClean="0"/>
              <a:t/>
            </a:r>
            <a:br>
              <a:rPr lang="gu-IN" sz="3600" dirty="0" smtClean="0"/>
            </a:br>
            <a:r>
              <a:rPr lang="hi-IN" sz="3600" dirty="0" smtClean="0"/>
              <a:t>एकंदर महेसुल आवक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6" y="1350874"/>
            <a:ext cx="2301439" cy="5418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642" y="290180"/>
            <a:ext cx="1706974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Direct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Taxes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9832" y="290180"/>
            <a:ext cx="1963006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Indirect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Taxes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2054" y="290180"/>
            <a:ext cx="2892306" cy="1200329"/>
          </a:xfrm>
          <a:prstGeom prst="rect">
            <a:avLst/>
          </a:prstGeom>
          <a:solidFill>
            <a:srgbClr val="FF9999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UT w/o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Legislature 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43" y="1940052"/>
            <a:ext cx="3001194" cy="2602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940052"/>
            <a:ext cx="2029968" cy="26170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16343" y="4032706"/>
            <a:ext cx="300119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NCCF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58200" y="4032707"/>
            <a:ext cx="202996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FC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8472" y="2612073"/>
            <a:ext cx="2243376" cy="128391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MINUS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982500" y="4991857"/>
            <a:ext cx="5470073" cy="1617421"/>
          </a:xfrm>
          <a:prstGeom prst="roundRect">
            <a:avLst/>
          </a:prstGeom>
          <a:solidFill>
            <a:srgbClr val="C00000"/>
          </a:solidFill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600" dirty="0" smtClean="0"/>
              <a:t>NET Tax Revenue</a:t>
            </a:r>
            <a:endParaRPr lang="gu-IN" sz="3600" dirty="0" smtClean="0"/>
          </a:p>
          <a:p>
            <a:endParaRPr lang="gu-IN" sz="3600" dirty="0" smtClean="0"/>
          </a:p>
          <a:p>
            <a:r>
              <a:rPr lang="hi-IN" sz="3600" dirty="0" smtClean="0"/>
              <a:t>चोख्खी महेसुल आवक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9234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4000" dirty="0"/>
              <a:t>National Calamity Contingency </a:t>
            </a:r>
            <a:r>
              <a:rPr lang="en-US" sz="4000" dirty="0" smtClean="0"/>
              <a:t>Fund</a:t>
            </a:r>
          </a:p>
          <a:p>
            <a:pPr>
              <a:spcBef>
                <a:spcPts val="0"/>
              </a:spcBef>
              <a:defRPr/>
            </a:pPr>
            <a:r>
              <a:rPr lang="en-US" sz="4000" dirty="0" smtClean="0"/>
              <a:t>Merged with </a:t>
            </a:r>
            <a:r>
              <a:rPr lang="en-US" sz="4000" dirty="0" err="1" smtClean="0"/>
              <a:t>N.D.Response.Fund</a:t>
            </a:r>
            <a:endParaRPr lang="en-US" sz="4000" dirty="0"/>
          </a:p>
          <a:p>
            <a:pPr>
              <a:spcBef>
                <a:spcPts val="0"/>
              </a:spcBef>
              <a:defRPr/>
            </a:pPr>
            <a:r>
              <a:rPr lang="en-US" sz="4000" dirty="0" smtClean="0"/>
              <a:t>Home </a:t>
            </a:r>
            <a:r>
              <a:rPr lang="en-US" sz="4000" dirty="0"/>
              <a:t>ministry</a:t>
            </a:r>
          </a:p>
          <a:p>
            <a:pPr>
              <a:spcBef>
                <a:spcPts val="0"/>
              </a:spcBef>
              <a:defRPr/>
            </a:pPr>
            <a:r>
              <a:rPr lang="en-US" sz="4000" dirty="0"/>
              <a:t>Public account (parliament approval …x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37" y="1579563"/>
            <a:ext cx="4657725" cy="4038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NCCF / NDRF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1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1816"/>
          <a:stretch/>
        </p:blipFill>
        <p:spPr>
          <a:xfrm>
            <a:off x="1130431" y="795523"/>
            <a:ext cx="9550138" cy="163659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Gross: </a:t>
            </a:r>
            <a:r>
              <a:rPr lang="en-US" dirty="0" err="1" smtClean="0"/>
              <a:t>direct+indirect</a:t>
            </a:r>
            <a:r>
              <a:rPr lang="en-US" dirty="0" smtClean="0"/>
              <a:t>+ UT with no Legislature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7530"/>
          <a:stretch/>
        </p:blipFill>
        <p:spPr>
          <a:xfrm>
            <a:off x="1130431" y="795523"/>
            <a:ext cx="9550138" cy="246615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Gross minus DISASTER fund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3406"/>
          <a:stretch/>
        </p:blipFill>
        <p:spPr>
          <a:xfrm>
            <a:off x="1130431" y="795523"/>
            <a:ext cx="9550138" cy="328628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Gross minus DISASTER </a:t>
            </a:r>
            <a:r>
              <a:rPr lang="en-US" dirty="0" smtClean="0"/>
              <a:t>fund minus STATE SHARE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889839">
            <a:off x="2378330" y="3844570"/>
            <a:ext cx="3245047" cy="128391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13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FC: 32%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889839">
            <a:off x="5479749" y="3844571"/>
            <a:ext cx="3245047" cy="128391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14</a:t>
            </a:r>
            <a:r>
              <a:rPr lang="en-US" sz="3600" baseline="30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th</a:t>
            </a:r>
            <a:r>
              <a:rPr lang="en-US" sz="36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FC: 42%</a:t>
            </a:r>
            <a:endParaRPr lang="en-US" sz="3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0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318"/>
          <a:stretch/>
        </p:blipFill>
        <p:spPr>
          <a:xfrm>
            <a:off x="1229224" y="795523"/>
            <a:ext cx="9489051" cy="40781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Gross vs.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0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1638"/>
            <a:ext cx="10566400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844039">
            <a:off x="4210431" y="4044041"/>
            <a:ext cx="3675888" cy="1283910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Franklin Gothic Heavy" panose="020B0903020102020204" pitchFamily="34" charset="0"/>
              </a:rPr>
              <a:t>Next</a:t>
            </a:r>
            <a:endParaRPr lang="en-US" sz="36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ARK_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ARK_2015" id="{3B5AEE69-A888-4FF5-8DB6-2E610C318D17}" vid="{797B3C96-570F-4A67-B2FD-273325CACF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PPT_DARK_2015</Template>
  <TotalTime>388</TotalTime>
  <Words>3088</Words>
  <Application>Microsoft Office PowerPoint</Application>
  <PresentationFormat>Widescreen</PresentationFormat>
  <Paragraphs>729</Paragraphs>
  <Slides>119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32" baseType="lpstr"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Shruti</vt:lpstr>
      <vt:lpstr>Wingdings</vt:lpstr>
      <vt:lpstr>PPT_DARK_2015</vt:lpstr>
      <vt:lpstr>Fiscal Policy 2015</vt:lpstr>
      <vt:lpstr>Who prepares Budget?</vt:lpstr>
      <vt:lpstr>Who prepares Survey?</vt:lpstr>
      <vt:lpstr>What’s new?</vt:lpstr>
      <vt:lpstr>Pillar#1: NCERT-self study</vt:lpstr>
      <vt:lpstr>PowerPoint Presentation</vt:lpstr>
      <vt:lpstr>PowerPoint Presentation</vt:lpstr>
      <vt:lpstr>PowerPoint Presentation</vt:lpstr>
      <vt:lpstr>Why you should read budget speech + Survey?</vt:lpstr>
      <vt:lpstr>Fiscal Policy 2015</vt:lpstr>
      <vt:lpstr>Theory self-study</vt:lpstr>
      <vt:lpstr>Why 3 documents?</vt:lpstr>
      <vt:lpstr>Incoming Money</vt:lpstr>
      <vt:lpstr>Consolidated fund</vt:lpstr>
      <vt:lpstr>Public Account</vt:lpstr>
      <vt:lpstr>Contingency Fund</vt:lpstr>
      <vt:lpstr>Vote on Account Interim Budget</vt:lpstr>
      <vt:lpstr>PowerPoint Presentation</vt:lpstr>
      <vt:lpstr>PowerPoint Presentation</vt:lpstr>
      <vt:lpstr>PowerPoint Presentation</vt:lpstr>
      <vt:lpstr>Interim budget in past- 12-18 pages</vt:lpstr>
      <vt:lpstr>CSAT 2011: what’s the difference?</vt:lpstr>
      <vt:lpstr>Caretaker Government </vt:lpstr>
      <vt:lpstr>CSAT 2011: what’s the difference?</vt:lpstr>
      <vt:lpstr>Budget</vt:lpstr>
      <vt:lpstr>Parts of budget</vt:lpstr>
      <vt:lpstr>Parts of budget</vt:lpstr>
      <vt:lpstr>Parts of budget</vt:lpstr>
      <vt:lpstr>Direct Taxes UNION</vt:lpstr>
      <vt:lpstr>Service tax: indirect Tax on Expenditure</vt:lpstr>
      <vt:lpstr>Fringe Benefit tax: Tax on Expenditure</vt:lpstr>
      <vt:lpstr>Direct Taxes UNION</vt:lpstr>
      <vt:lpstr>Direct Taxes UNION</vt:lpstr>
      <vt:lpstr>Direct Tax States</vt:lpstr>
      <vt:lpstr>Direct taxes</vt:lpstr>
      <vt:lpstr>pros</vt:lpstr>
      <vt:lpstr>Demerits</vt:lpstr>
      <vt:lpstr>Demerits</vt:lpstr>
      <vt:lpstr>Direct taxes</vt:lpstr>
      <vt:lpstr>Income Tax slabs in Budget 2015 unchanged</vt:lpstr>
      <vt:lpstr>Cess vs Surcharge: difference?</vt:lpstr>
      <vt:lpstr>Tax benefits : to encourage savings, social security </vt:lpstr>
      <vt:lpstr>TheHindu 1st March,2014</vt:lpstr>
      <vt:lpstr>Absolute Numbers Not important for UPSC</vt:lpstr>
      <vt:lpstr>100% deduction on donations</vt:lpstr>
      <vt:lpstr>Cess Surcharge</vt:lpstr>
      <vt:lpstr>PowerPoint Presentation</vt:lpstr>
      <vt:lpstr>PowerPoint Presentation</vt:lpstr>
      <vt:lpstr>Direct Taxes in Budget 2015</vt:lpstr>
      <vt:lpstr>Why removed</vt:lpstr>
      <vt:lpstr>Good tax system</vt:lpstr>
      <vt:lpstr>Replaced with Surcharge</vt:lpstr>
      <vt:lpstr>Effective Tax rate?</vt:lpstr>
      <vt:lpstr>Surcharge on corporates (not much important)</vt:lpstr>
      <vt:lpstr>PowerPoint Presentation</vt:lpstr>
      <vt:lpstr>Direct tax numbers (increasing order)</vt:lpstr>
      <vt:lpstr>Direct tax numbers (increasing order)</vt:lpstr>
      <vt:lpstr>Direct tax numbers (increasing order)</vt:lpstr>
      <vt:lpstr>Budget Revenue =&gt; Receipt =&gt; Indirect taxes</vt:lpstr>
      <vt:lpstr>indirect Taxes UNION</vt:lpstr>
      <vt:lpstr>indirect Tax States</vt:lpstr>
      <vt:lpstr>Indirect Tax</vt:lpstr>
      <vt:lpstr>Indirect Tax</vt:lpstr>
      <vt:lpstr>Regressive: Rs. 1000 Milk, Rs.100 Tax</vt:lpstr>
      <vt:lpstr>PowerPoint Presentation</vt:lpstr>
      <vt:lpstr>Service tax: theory</vt:lpstr>
      <vt:lpstr>PowerPoint Presentation</vt:lpstr>
      <vt:lpstr>Negative list</vt:lpstr>
      <vt:lpstr>Negative list</vt:lpstr>
      <vt:lpstr>Negative list Jaitley pruning</vt:lpstr>
      <vt:lpstr>Negative list Pruning</vt:lpstr>
      <vt:lpstr>Negative list Pruning</vt:lpstr>
      <vt:lpstr>PowerPoint Presentation</vt:lpstr>
      <vt:lpstr>PowerPoint Presentation</vt:lpstr>
      <vt:lpstr>PowerPoint Presentation</vt:lpstr>
      <vt:lpstr>PowerPoint Presentation</vt:lpstr>
      <vt:lpstr>Customs (GK type not much important for UPSC)</vt:lpstr>
      <vt:lpstr>Excise (GK type not much imp for UPSC)</vt:lpstr>
      <vt:lpstr>Thehindu 1st March 2015</vt:lpstr>
      <vt:lpstr>Custom Excise service</vt:lpstr>
      <vt:lpstr>Education Cess removed</vt:lpstr>
      <vt:lpstr>Education Cess removed</vt:lpstr>
      <vt:lpstr>Education Cess removed</vt:lpstr>
      <vt:lpstr>coal</vt:lpstr>
      <vt:lpstr>ID: Increasing order (BE-2015), shortfall..yes</vt:lpstr>
      <vt:lpstr>PowerPoint Presentation</vt:lpstr>
      <vt:lpstr>PowerPoint Presentation</vt:lpstr>
      <vt:lpstr>RE 2014 (descending order)</vt:lpstr>
      <vt:lpstr>BE 2015 (descending order)</vt:lpstr>
      <vt:lpstr>RE 2014 (descending order)</vt:lpstr>
      <vt:lpstr>BE 2015 (descending order)</vt:lpstr>
      <vt:lpstr>PowerPoint Presentation</vt:lpstr>
      <vt:lpstr>Gross Tax Revenue  एकंदर महेसुल आवक</vt:lpstr>
      <vt:lpstr>NCCF / NDRF</vt:lpstr>
      <vt:lpstr>Gross: direct+indirect+ UT with no Legislature</vt:lpstr>
      <vt:lpstr>Gross minus DISASTER fund</vt:lpstr>
      <vt:lpstr>Gross minus DISASTER fund minus STATE SHARE</vt:lpstr>
      <vt:lpstr>Gross vs. NET</vt:lpstr>
      <vt:lpstr>PowerPoint Presentation</vt:lpstr>
      <vt:lpstr>Non Tax Revenue</vt:lpstr>
      <vt:lpstr>Non-Tax Revenue Decreasing order</vt:lpstr>
      <vt:lpstr>PowerPoint Presentation</vt:lpstr>
      <vt:lpstr>RE-2014: Revenue Expenditure (મહેસુલ ખર્ચ)</vt:lpstr>
      <vt:lpstr>BE-2015: Revenue Expenditure (મહેસુલ ખર્ચ)</vt:lpstr>
      <vt:lpstr>Revenue Expenditure</vt:lpstr>
      <vt:lpstr>RE-2014 and BE-2015: Subsidies</vt:lpstr>
      <vt:lpstr>Highest decline: petroleum </vt:lpstr>
      <vt:lpstr>PowerPoint Presentation</vt:lpstr>
      <vt:lpstr>Revenue Expenditure મહેસુલ ખર્ચ</vt:lpstr>
      <vt:lpstr>PowerPoint Presentation</vt:lpstr>
      <vt:lpstr>Capital Receipts</vt:lpstr>
      <vt:lpstr>PowerPoint Presentation</vt:lpstr>
      <vt:lpstr>Capital Expenditure</vt:lpstr>
      <vt:lpstr>Where is plan/non plan/subsidies?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Mrunal.org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409</cp:revision>
  <dcterms:created xsi:type="dcterms:W3CDTF">2015-03-04T11:49:43Z</dcterms:created>
  <dcterms:modified xsi:type="dcterms:W3CDTF">2015-03-08T03:12:17Z</dcterms:modified>
</cp:coreProperties>
</file>